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508" r:id="rId2"/>
    <p:sldId id="444" r:id="rId3"/>
    <p:sldId id="414" r:id="rId4"/>
    <p:sldId id="506" r:id="rId5"/>
    <p:sldId id="361" r:id="rId6"/>
    <p:sldId id="458" r:id="rId7"/>
    <p:sldId id="405" r:id="rId8"/>
    <p:sldId id="353" r:id="rId9"/>
    <p:sldId id="413" r:id="rId10"/>
    <p:sldId id="368" r:id="rId11"/>
    <p:sldId id="453" r:id="rId12"/>
    <p:sldId id="456" r:id="rId13"/>
    <p:sldId id="459" r:id="rId14"/>
    <p:sldId id="455" r:id="rId15"/>
    <p:sldId id="369" r:id="rId16"/>
    <p:sldId id="427" r:id="rId17"/>
    <p:sldId id="364" r:id="rId18"/>
    <p:sldId id="380" r:id="rId19"/>
    <p:sldId id="50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CC0000"/>
    <a:srgbClr val="00FF00"/>
    <a:srgbClr val="008000"/>
    <a:srgbClr val="191919"/>
    <a:srgbClr val="00008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428" y="-3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AC254D-8D02-447D-80E7-0CCEBA089C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254D-8D02-447D-80E7-0CCEBA089C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66536" y="5653515"/>
            <a:ext cx="646385" cy="90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35690-966E-404C-8858-45382B3D1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F8BB6-F33F-497A-9D4A-DC77A888E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73663-3F87-4E3F-9959-573C5A9BE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76896" y="5849006"/>
            <a:ext cx="551793" cy="77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5B8E0-E350-46B6-9A12-D8A4BB637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C8BCF-FF33-4182-9AA6-5A4F5BAF5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84F3C-EB69-43A5-9F7C-465876542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FA359-559C-415B-8FC4-9D0E7E332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A884D-EE7B-4761-88D3-F5467F848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8E2D6-1038-42B5-B415-22D0B6A8E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767FF-D988-4803-B2C0-C76405E2E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-112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-112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12" charset="0"/>
              </a:defRPr>
            </a:lvl1pPr>
          </a:lstStyle>
          <a:p>
            <a:fld id="{F928E4B9-A80F-4E73-90E8-A7328E18325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myosin%20movie.m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9" y="693682"/>
            <a:ext cx="8702565" cy="2364828"/>
          </a:xfrm>
        </p:spPr>
        <p:txBody>
          <a:bodyPr/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FISH Probe Analysis of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Polytene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Chromosome Separation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044DDA53-E122-42E4-9514-78581AFF79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72066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Aaron Khan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Mentor: Giovanni </a:t>
            </a:r>
            <a:r>
              <a:rPr lang="en-US" sz="2400" dirty="0" err="1" smtClean="0"/>
              <a:t>Bosco</a:t>
            </a:r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0426" y="5439104"/>
            <a:ext cx="638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NASA Space Grant Symposium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April 18, 2009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0506" y="5281448"/>
            <a:ext cx="97971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1845" y="5469486"/>
            <a:ext cx="10287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3D2F092F-2A25-4FB2-9E6F-C8428D59F670}" type="slidenum">
              <a:rPr lang="en-US"/>
              <a:pPr/>
              <a:t>10</a:t>
            </a:fld>
            <a:endParaRPr lang="en-US"/>
          </a:p>
        </p:txBody>
      </p:sp>
      <p:pic>
        <p:nvPicPr>
          <p:cNvPr id="27651" name="Picture 4" descr="Figure 1 a&amp;b.jpg               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4343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Figure 1 c&amp;d.jpg               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828800"/>
            <a:ext cx="42672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17525" y="3897313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wild type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727325" y="3897313"/>
            <a:ext cx="192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Cap-H2 </a:t>
            </a:r>
            <a:r>
              <a:rPr lang="en-US" sz="2000" i="1" baseline="30000"/>
              <a:t>0019/5163</a:t>
            </a:r>
            <a:endParaRPr lang="en-US" sz="2000" i="1"/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4800600" y="3897313"/>
            <a:ext cx="173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Cap-H2 </a:t>
            </a:r>
            <a:r>
              <a:rPr lang="en-US" sz="2000" i="1" baseline="30000"/>
              <a:t>0019/Df</a:t>
            </a:r>
            <a:endParaRPr lang="en-US" sz="2000" i="1"/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6934200" y="3897313"/>
            <a:ext cx="173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Cap-H2 </a:t>
            </a:r>
            <a:r>
              <a:rPr lang="en-US" sz="2000" i="1" baseline="30000"/>
              <a:t>5163/Df</a:t>
            </a:r>
            <a:endParaRPr lang="en-US" sz="2000" i="1"/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365125" y="304800"/>
            <a:ext cx="8778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Six independent alleles of Cap-H2 all exhibit </a:t>
            </a:r>
            <a:r>
              <a:rPr lang="en-US" sz="2400" dirty="0" err="1"/>
              <a:t>polytene</a:t>
            </a:r>
            <a:r>
              <a:rPr lang="en-US" sz="2400" dirty="0"/>
              <a:t> nurse </a:t>
            </a:r>
            <a:r>
              <a:rPr lang="en-US" sz="2400" dirty="0" smtClean="0"/>
              <a:t>cells that </a:t>
            </a:r>
            <a:r>
              <a:rPr lang="en-US" sz="2400" dirty="0"/>
              <a:t>fail to </a:t>
            </a:r>
            <a:r>
              <a:rPr lang="en-US" sz="2400" dirty="0" err="1"/>
              <a:t>unpair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239E204-9BAA-4A98-A3A6-05119A405411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Oval 287"/>
          <p:cNvSpPr>
            <a:spLocks noChangeAspect="1" noChangeArrowheads="1"/>
          </p:cNvSpPr>
          <p:nvPr/>
        </p:nvSpPr>
        <p:spPr bwMode="auto">
          <a:xfrm>
            <a:off x="3241675" y="1944688"/>
            <a:ext cx="922338" cy="4984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>
                <a:solidFill>
                  <a:srgbClr val="FF0000"/>
                </a:solidFill>
              </a:rPr>
              <a:t>Cap-H2</a:t>
            </a:r>
          </a:p>
        </p:txBody>
      </p:sp>
      <p:sp>
        <p:nvSpPr>
          <p:cNvPr id="28676" name="Text Box 302"/>
          <p:cNvSpPr txBox="1">
            <a:spLocks noChangeArrowheads="1"/>
          </p:cNvSpPr>
          <p:nvPr/>
        </p:nvSpPr>
        <p:spPr bwMode="auto">
          <a:xfrm>
            <a:off x="246446" y="257065"/>
            <a:ext cx="8897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Cap-H2 encodes for a subunit of the </a:t>
            </a:r>
            <a:r>
              <a:rPr lang="en-US" sz="2400" dirty="0" err="1"/>
              <a:t>Condensin</a:t>
            </a:r>
            <a:r>
              <a:rPr lang="en-US" sz="2400" dirty="0"/>
              <a:t> II complex.</a:t>
            </a:r>
          </a:p>
        </p:txBody>
      </p:sp>
      <p:grpSp>
        <p:nvGrpSpPr>
          <p:cNvPr id="28677" name="Group 314"/>
          <p:cNvGrpSpPr>
            <a:grpSpLocks/>
          </p:cNvGrpSpPr>
          <p:nvPr/>
        </p:nvGrpSpPr>
        <p:grpSpPr bwMode="auto">
          <a:xfrm>
            <a:off x="1495425" y="1433513"/>
            <a:ext cx="1978025" cy="1498600"/>
            <a:chOff x="595" y="1453"/>
            <a:chExt cx="318" cy="347"/>
          </a:xfrm>
        </p:grpSpPr>
        <p:sp>
          <p:nvSpPr>
            <p:cNvPr id="28681" name="Freeform 315"/>
            <p:cNvSpPr>
              <a:spLocks noChangeAspect="1"/>
            </p:cNvSpPr>
            <p:nvPr/>
          </p:nvSpPr>
          <p:spPr bwMode="auto">
            <a:xfrm rot="5400000" flipH="1" flipV="1">
              <a:off x="656" y="1593"/>
              <a:ext cx="166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82" name="Group 316"/>
            <p:cNvGrpSpPr>
              <a:grpSpLocks noChangeAspect="1"/>
            </p:cNvGrpSpPr>
            <p:nvPr/>
          </p:nvGrpSpPr>
          <p:grpSpPr bwMode="auto">
            <a:xfrm rot="5400000" flipH="1" flipV="1">
              <a:off x="683" y="1390"/>
              <a:ext cx="167" cy="293"/>
              <a:chOff x="1166" y="425"/>
              <a:chExt cx="277" cy="487"/>
            </a:xfrm>
          </p:grpSpPr>
          <p:sp>
            <p:nvSpPr>
              <p:cNvPr id="28687" name="AutoShape 317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192" y="792"/>
                <a:ext cx="144" cy="9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Freeform 318"/>
              <p:cNvSpPr>
                <a:spLocks noChangeAspect="1"/>
              </p:cNvSpPr>
              <p:nvPr/>
            </p:nvSpPr>
            <p:spPr bwMode="auto">
              <a:xfrm flipH="1">
                <a:off x="1166" y="425"/>
                <a:ext cx="277" cy="414"/>
              </a:xfrm>
              <a:custGeom>
                <a:avLst/>
                <a:gdLst>
                  <a:gd name="T0" fmla="*/ 146 w 277"/>
                  <a:gd name="T1" fmla="*/ 411 h 414"/>
                  <a:gd name="T2" fmla="*/ 70 w 277"/>
                  <a:gd name="T3" fmla="*/ 399 h 414"/>
                  <a:gd name="T4" fmla="*/ 114 w 277"/>
                  <a:gd name="T5" fmla="*/ 331 h 414"/>
                  <a:gd name="T6" fmla="*/ 26 w 277"/>
                  <a:gd name="T7" fmla="*/ 315 h 414"/>
                  <a:gd name="T8" fmla="*/ 78 w 277"/>
                  <a:gd name="T9" fmla="*/ 283 h 414"/>
                  <a:gd name="T10" fmla="*/ 14 w 277"/>
                  <a:gd name="T11" fmla="*/ 235 h 414"/>
                  <a:gd name="T12" fmla="*/ 98 w 277"/>
                  <a:gd name="T13" fmla="*/ 227 h 414"/>
                  <a:gd name="T14" fmla="*/ 74 w 277"/>
                  <a:gd name="T15" fmla="*/ 163 h 414"/>
                  <a:gd name="T16" fmla="*/ 174 w 277"/>
                  <a:gd name="T17" fmla="*/ 175 h 414"/>
                  <a:gd name="T18" fmla="*/ 146 w 277"/>
                  <a:gd name="T19" fmla="*/ 103 h 414"/>
                  <a:gd name="T20" fmla="*/ 226 w 277"/>
                  <a:gd name="T21" fmla="*/ 111 h 414"/>
                  <a:gd name="T22" fmla="*/ 198 w 277"/>
                  <a:gd name="T23" fmla="*/ 43 h 414"/>
                  <a:gd name="T24" fmla="*/ 270 w 277"/>
                  <a:gd name="T25" fmla="*/ 43 h 414"/>
                  <a:gd name="T26" fmla="*/ 242 w 277"/>
                  <a:gd name="T27" fmla="*/ 3 h 414"/>
                  <a:gd name="T28" fmla="*/ 234 w 277"/>
                  <a:gd name="T29" fmla="*/ 63 h 414"/>
                  <a:gd name="T30" fmla="*/ 162 w 277"/>
                  <a:gd name="T31" fmla="*/ 79 h 414"/>
                  <a:gd name="T32" fmla="*/ 202 w 277"/>
                  <a:gd name="T33" fmla="*/ 147 h 414"/>
                  <a:gd name="T34" fmla="*/ 118 w 277"/>
                  <a:gd name="T35" fmla="*/ 139 h 414"/>
                  <a:gd name="T36" fmla="*/ 122 w 277"/>
                  <a:gd name="T37" fmla="*/ 203 h 414"/>
                  <a:gd name="T38" fmla="*/ 42 w 277"/>
                  <a:gd name="T39" fmla="*/ 199 h 414"/>
                  <a:gd name="T40" fmla="*/ 74 w 277"/>
                  <a:gd name="T41" fmla="*/ 255 h 414"/>
                  <a:gd name="T42" fmla="*/ 2 w 277"/>
                  <a:gd name="T43" fmla="*/ 279 h 414"/>
                  <a:gd name="T44" fmla="*/ 86 w 277"/>
                  <a:gd name="T45" fmla="*/ 307 h 414"/>
                  <a:gd name="T46" fmla="*/ 50 w 277"/>
                  <a:gd name="T47" fmla="*/ 351 h 414"/>
                  <a:gd name="T48" fmla="*/ 118 w 277"/>
                  <a:gd name="T49" fmla="*/ 379 h 414"/>
                  <a:gd name="T50" fmla="*/ 146 w 277"/>
                  <a:gd name="T51" fmla="*/ 411 h 4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414"/>
                  <a:gd name="T80" fmla="*/ 277 w 277"/>
                  <a:gd name="T81" fmla="*/ 414 h 4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414">
                    <a:moveTo>
                      <a:pt x="146" y="411"/>
                    </a:moveTo>
                    <a:cubicBezTo>
                      <a:pt x="138" y="414"/>
                      <a:pt x="75" y="412"/>
                      <a:pt x="70" y="399"/>
                    </a:cubicBezTo>
                    <a:cubicBezTo>
                      <a:pt x="65" y="386"/>
                      <a:pt x="121" y="345"/>
                      <a:pt x="114" y="331"/>
                    </a:cubicBezTo>
                    <a:cubicBezTo>
                      <a:pt x="107" y="317"/>
                      <a:pt x="32" y="323"/>
                      <a:pt x="26" y="315"/>
                    </a:cubicBezTo>
                    <a:cubicBezTo>
                      <a:pt x="20" y="307"/>
                      <a:pt x="80" y="296"/>
                      <a:pt x="78" y="283"/>
                    </a:cubicBezTo>
                    <a:cubicBezTo>
                      <a:pt x="76" y="270"/>
                      <a:pt x="11" y="244"/>
                      <a:pt x="14" y="235"/>
                    </a:cubicBezTo>
                    <a:cubicBezTo>
                      <a:pt x="17" y="226"/>
                      <a:pt x="88" y="239"/>
                      <a:pt x="98" y="227"/>
                    </a:cubicBezTo>
                    <a:cubicBezTo>
                      <a:pt x="108" y="215"/>
                      <a:pt x="61" y="172"/>
                      <a:pt x="74" y="163"/>
                    </a:cubicBezTo>
                    <a:cubicBezTo>
                      <a:pt x="87" y="154"/>
                      <a:pt x="162" y="185"/>
                      <a:pt x="174" y="175"/>
                    </a:cubicBezTo>
                    <a:cubicBezTo>
                      <a:pt x="186" y="165"/>
                      <a:pt x="137" y="114"/>
                      <a:pt x="146" y="103"/>
                    </a:cubicBezTo>
                    <a:cubicBezTo>
                      <a:pt x="155" y="92"/>
                      <a:pt x="217" y="121"/>
                      <a:pt x="226" y="111"/>
                    </a:cubicBezTo>
                    <a:cubicBezTo>
                      <a:pt x="235" y="101"/>
                      <a:pt x="191" y="54"/>
                      <a:pt x="198" y="43"/>
                    </a:cubicBezTo>
                    <a:cubicBezTo>
                      <a:pt x="205" y="32"/>
                      <a:pt x="263" y="50"/>
                      <a:pt x="270" y="43"/>
                    </a:cubicBezTo>
                    <a:cubicBezTo>
                      <a:pt x="277" y="36"/>
                      <a:pt x="248" y="0"/>
                      <a:pt x="242" y="3"/>
                    </a:cubicBezTo>
                    <a:cubicBezTo>
                      <a:pt x="236" y="6"/>
                      <a:pt x="247" y="50"/>
                      <a:pt x="234" y="63"/>
                    </a:cubicBezTo>
                    <a:cubicBezTo>
                      <a:pt x="221" y="76"/>
                      <a:pt x="167" y="65"/>
                      <a:pt x="162" y="79"/>
                    </a:cubicBezTo>
                    <a:cubicBezTo>
                      <a:pt x="157" y="93"/>
                      <a:pt x="209" y="137"/>
                      <a:pt x="202" y="147"/>
                    </a:cubicBezTo>
                    <a:cubicBezTo>
                      <a:pt x="195" y="157"/>
                      <a:pt x="131" y="130"/>
                      <a:pt x="118" y="139"/>
                    </a:cubicBezTo>
                    <a:cubicBezTo>
                      <a:pt x="105" y="148"/>
                      <a:pt x="135" y="193"/>
                      <a:pt x="122" y="203"/>
                    </a:cubicBezTo>
                    <a:cubicBezTo>
                      <a:pt x="109" y="213"/>
                      <a:pt x="50" y="190"/>
                      <a:pt x="42" y="199"/>
                    </a:cubicBezTo>
                    <a:cubicBezTo>
                      <a:pt x="34" y="208"/>
                      <a:pt x="81" y="242"/>
                      <a:pt x="74" y="255"/>
                    </a:cubicBezTo>
                    <a:cubicBezTo>
                      <a:pt x="67" y="268"/>
                      <a:pt x="0" y="270"/>
                      <a:pt x="2" y="279"/>
                    </a:cubicBezTo>
                    <a:cubicBezTo>
                      <a:pt x="4" y="288"/>
                      <a:pt x="78" y="295"/>
                      <a:pt x="86" y="307"/>
                    </a:cubicBezTo>
                    <a:cubicBezTo>
                      <a:pt x="94" y="319"/>
                      <a:pt x="45" y="339"/>
                      <a:pt x="50" y="351"/>
                    </a:cubicBezTo>
                    <a:cubicBezTo>
                      <a:pt x="55" y="363"/>
                      <a:pt x="101" y="371"/>
                      <a:pt x="118" y="379"/>
                    </a:cubicBezTo>
                    <a:cubicBezTo>
                      <a:pt x="135" y="387"/>
                      <a:pt x="154" y="408"/>
                      <a:pt x="146" y="41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3" name="AutoShape 319"/>
            <p:cNvSpPr>
              <a:spLocks noChangeAspect="1" noChangeArrowheads="1"/>
            </p:cNvSpPr>
            <p:nvPr/>
          </p:nvSpPr>
          <p:spPr bwMode="auto">
            <a:xfrm flipH="1" flipV="1">
              <a:off x="826" y="1676"/>
              <a:ext cx="87" cy="58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84" name="Group 320"/>
            <p:cNvGrpSpPr>
              <a:grpSpLocks noChangeAspect="1"/>
            </p:cNvGrpSpPr>
            <p:nvPr/>
          </p:nvGrpSpPr>
          <p:grpSpPr bwMode="auto">
            <a:xfrm rot="5400000" flipH="1" flipV="1">
              <a:off x="575" y="1594"/>
              <a:ext cx="117" cy="77"/>
              <a:chOff x="1047" y="363"/>
              <a:chExt cx="194" cy="130"/>
            </a:xfrm>
          </p:grpSpPr>
          <p:sp>
            <p:nvSpPr>
              <p:cNvPr id="28685" name="Freeform 321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Freeform 322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78" name="Text Box 323"/>
          <p:cNvSpPr txBox="1">
            <a:spLocks noChangeArrowheads="1"/>
          </p:cNvSpPr>
          <p:nvPr/>
        </p:nvSpPr>
        <p:spPr bwMode="auto">
          <a:xfrm>
            <a:off x="1592263" y="1084263"/>
            <a:ext cx="8937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/>
              <a:t>Smc2</a:t>
            </a:r>
          </a:p>
        </p:txBody>
      </p:sp>
      <p:sp>
        <p:nvSpPr>
          <p:cNvPr id="28679" name="Text Box 324"/>
          <p:cNvSpPr txBox="1">
            <a:spLocks noChangeArrowheads="1"/>
          </p:cNvSpPr>
          <p:nvPr/>
        </p:nvSpPr>
        <p:spPr bwMode="auto">
          <a:xfrm>
            <a:off x="1608138" y="2819400"/>
            <a:ext cx="8937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/>
              <a:t>Smc4</a:t>
            </a:r>
          </a:p>
        </p:txBody>
      </p:sp>
      <p:sp>
        <p:nvSpPr>
          <p:cNvPr id="28680" name="AutoShape 326"/>
          <p:cNvSpPr>
            <a:spLocks noChangeArrowheads="1"/>
          </p:cNvSpPr>
          <p:nvPr/>
        </p:nvSpPr>
        <p:spPr bwMode="auto">
          <a:xfrm>
            <a:off x="3640138" y="1589088"/>
            <a:ext cx="838200" cy="3635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Cap-D3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0A2C696C-6ECC-4282-92A2-6AAE79F9CC8C}" type="slidenum">
              <a:rPr lang="en-US"/>
              <a:pPr/>
              <a:t>12</a:t>
            </a:fld>
            <a:endParaRPr lang="en-US"/>
          </a:p>
        </p:txBody>
      </p:sp>
      <p:sp>
        <p:nvSpPr>
          <p:cNvPr id="29699" name="Oval 2"/>
          <p:cNvSpPr>
            <a:spLocks noChangeAspect="1" noChangeArrowheads="1"/>
          </p:cNvSpPr>
          <p:nvPr/>
        </p:nvSpPr>
        <p:spPr bwMode="auto">
          <a:xfrm>
            <a:off x="4144963" y="1123950"/>
            <a:ext cx="922337" cy="4984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>
                <a:solidFill>
                  <a:srgbClr val="FF0000"/>
                </a:solidFill>
              </a:rPr>
              <a:t>Cap-H2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588963" y="1282700"/>
            <a:ext cx="1182687" cy="1819275"/>
            <a:chOff x="595" y="1453"/>
            <a:chExt cx="318" cy="347"/>
          </a:xfrm>
        </p:grpSpPr>
        <p:sp>
          <p:nvSpPr>
            <p:cNvPr id="29724" name="Freeform 5"/>
            <p:cNvSpPr>
              <a:spLocks noChangeAspect="1"/>
            </p:cNvSpPr>
            <p:nvPr/>
          </p:nvSpPr>
          <p:spPr bwMode="auto">
            <a:xfrm rot="5400000" flipH="1" flipV="1">
              <a:off x="656" y="1593"/>
              <a:ext cx="166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25" name="Group 6"/>
            <p:cNvGrpSpPr>
              <a:grpSpLocks noChangeAspect="1"/>
            </p:cNvGrpSpPr>
            <p:nvPr/>
          </p:nvGrpSpPr>
          <p:grpSpPr bwMode="auto">
            <a:xfrm rot="5400000" flipH="1" flipV="1">
              <a:off x="683" y="1390"/>
              <a:ext cx="167" cy="293"/>
              <a:chOff x="1166" y="425"/>
              <a:chExt cx="277" cy="487"/>
            </a:xfrm>
          </p:grpSpPr>
          <p:sp>
            <p:nvSpPr>
              <p:cNvPr id="29730" name="AutoShape 7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192" y="792"/>
                <a:ext cx="144" cy="9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Freeform 8"/>
              <p:cNvSpPr>
                <a:spLocks noChangeAspect="1"/>
              </p:cNvSpPr>
              <p:nvPr/>
            </p:nvSpPr>
            <p:spPr bwMode="auto">
              <a:xfrm flipH="1">
                <a:off x="1166" y="425"/>
                <a:ext cx="277" cy="414"/>
              </a:xfrm>
              <a:custGeom>
                <a:avLst/>
                <a:gdLst>
                  <a:gd name="T0" fmla="*/ 146 w 277"/>
                  <a:gd name="T1" fmla="*/ 411 h 414"/>
                  <a:gd name="T2" fmla="*/ 70 w 277"/>
                  <a:gd name="T3" fmla="*/ 399 h 414"/>
                  <a:gd name="T4" fmla="*/ 114 w 277"/>
                  <a:gd name="T5" fmla="*/ 331 h 414"/>
                  <a:gd name="T6" fmla="*/ 26 w 277"/>
                  <a:gd name="T7" fmla="*/ 315 h 414"/>
                  <a:gd name="T8" fmla="*/ 78 w 277"/>
                  <a:gd name="T9" fmla="*/ 283 h 414"/>
                  <a:gd name="T10" fmla="*/ 14 w 277"/>
                  <a:gd name="T11" fmla="*/ 235 h 414"/>
                  <a:gd name="T12" fmla="*/ 98 w 277"/>
                  <a:gd name="T13" fmla="*/ 227 h 414"/>
                  <a:gd name="T14" fmla="*/ 74 w 277"/>
                  <a:gd name="T15" fmla="*/ 163 h 414"/>
                  <a:gd name="T16" fmla="*/ 174 w 277"/>
                  <a:gd name="T17" fmla="*/ 175 h 414"/>
                  <a:gd name="T18" fmla="*/ 146 w 277"/>
                  <a:gd name="T19" fmla="*/ 103 h 414"/>
                  <a:gd name="T20" fmla="*/ 226 w 277"/>
                  <a:gd name="T21" fmla="*/ 111 h 414"/>
                  <a:gd name="T22" fmla="*/ 198 w 277"/>
                  <a:gd name="T23" fmla="*/ 43 h 414"/>
                  <a:gd name="T24" fmla="*/ 270 w 277"/>
                  <a:gd name="T25" fmla="*/ 43 h 414"/>
                  <a:gd name="T26" fmla="*/ 242 w 277"/>
                  <a:gd name="T27" fmla="*/ 3 h 414"/>
                  <a:gd name="T28" fmla="*/ 234 w 277"/>
                  <a:gd name="T29" fmla="*/ 63 h 414"/>
                  <a:gd name="T30" fmla="*/ 162 w 277"/>
                  <a:gd name="T31" fmla="*/ 79 h 414"/>
                  <a:gd name="T32" fmla="*/ 202 w 277"/>
                  <a:gd name="T33" fmla="*/ 147 h 414"/>
                  <a:gd name="T34" fmla="*/ 118 w 277"/>
                  <a:gd name="T35" fmla="*/ 139 h 414"/>
                  <a:gd name="T36" fmla="*/ 122 w 277"/>
                  <a:gd name="T37" fmla="*/ 203 h 414"/>
                  <a:gd name="T38" fmla="*/ 42 w 277"/>
                  <a:gd name="T39" fmla="*/ 199 h 414"/>
                  <a:gd name="T40" fmla="*/ 74 w 277"/>
                  <a:gd name="T41" fmla="*/ 255 h 414"/>
                  <a:gd name="T42" fmla="*/ 2 w 277"/>
                  <a:gd name="T43" fmla="*/ 279 h 414"/>
                  <a:gd name="T44" fmla="*/ 86 w 277"/>
                  <a:gd name="T45" fmla="*/ 307 h 414"/>
                  <a:gd name="T46" fmla="*/ 50 w 277"/>
                  <a:gd name="T47" fmla="*/ 351 h 414"/>
                  <a:gd name="T48" fmla="*/ 118 w 277"/>
                  <a:gd name="T49" fmla="*/ 379 h 414"/>
                  <a:gd name="T50" fmla="*/ 146 w 277"/>
                  <a:gd name="T51" fmla="*/ 411 h 4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414"/>
                  <a:gd name="T80" fmla="*/ 277 w 277"/>
                  <a:gd name="T81" fmla="*/ 414 h 4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414">
                    <a:moveTo>
                      <a:pt x="146" y="411"/>
                    </a:moveTo>
                    <a:cubicBezTo>
                      <a:pt x="138" y="414"/>
                      <a:pt x="75" y="412"/>
                      <a:pt x="70" y="399"/>
                    </a:cubicBezTo>
                    <a:cubicBezTo>
                      <a:pt x="65" y="386"/>
                      <a:pt x="121" y="345"/>
                      <a:pt x="114" y="331"/>
                    </a:cubicBezTo>
                    <a:cubicBezTo>
                      <a:pt x="107" y="317"/>
                      <a:pt x="32" y="323"/>
                      <a:pt x="26" y="315"/>
                    </a:cubicBezTo>
                    <a:cubicBezTo>
                      <a:pt x="20" y="307"/>
                      <a:pt x="80" y="296"/>
                      <a:pt x="78" y="283"/>
                    </a:cubicBezTo>
                    <a:cubicBezTo>
                      <a:pt x="76" y="270"/>
                      <a:pt x="11" y="244"/>
                      <a:pt x="14" y="235"/>
                    </a:cubicBezTo>
                    <a:cubicBezTo>
                      <a:pt x="17" y="226"/>
                      <a:pt x="88" y="239"/>
                      <a:pt x="98" y="227"/>
                    </a:cubicBezTo>
                    <a:cubicBezTo>
                      <a:pt x="108" y="215"/>
                      <a:pt x="61" y="172"/>
                      <a:pt x="74" y="163"/>
                    </a:cubicBezTo>
                    <a:cubicBezTo>
                      <a:pt x="87" y="154"/>
                      <a:pt x="162" y="185"/>
                      <a:pt x="174" y="175"/>
                    </a:cubicBezTo>
                    <a:cubicBezTo>
                      <a:pt x="186" y="165"/>
                      <a:pt x="137" y="114"/>
                      <a:pt x="146" y="103"/>
                    </a:cubicBezTo>
                    <a:cubicBezTo>
                      <a:pt x="155" y="92"/>
                      <a:pt x="217" y="121"/>
                      <a:pt x="226" y="111"/>
                    </a:cubicBezTo>
                    <a:cubicBezTo>
                      <a:pt x="235" y="101"/>
                      <a:pt x="191" y="54"/>
                      <a:pt x="198" y="43"/>
                    </a:cubicBezTo>
                    <a:cubicBezTo>
                      <a:pt x="205" y="32"/>
                      <a:pt x="263" y="50"/>
                      <a:pt x="270" y="43"/>
                    </a:cubicBezTo>
                    <a:cubicBezTo>
                      <a:pt x="277" y="36"/>
                      <a:pt x="248" y="0"/>
                      <a:pt x="242" y="3"/>
                    </a:cubicBezTo>
                    <a:cubicBezTo>
                      <a:pt x="236" y="6"/>
                      <a:pt x="247" y="50"/>
                      <a:pt x="234" y="63"/>
                    </a:cubicBezTo>
                    <a:cubicBezTo>
                      <a:pt x="221" y="76"/>
                      <a:pt x="167" y="65"/>
                      <a:pt x="162" y="79"/>
                    </a:cubicBezTo>
                    <a:cubicBezTo>
                      <a:pt x="157" y="93"/>
                      <a:pt x="209" y="137"/>
                      <a:pt x="202" y="147"/>
                    </a:cubicBezTo>
                    <a:cubicBezTo>
                      <a:pt x="195" y="157"/>
                      <a:pt x="131" y="130"/>
                      <a:pt x="118" y="139"/>
                    </a:cubicBezTo>
                    <a:cubicBezTo>
                      <a:pt x="105" y="148"/>
                      <a:pt x="135" y="193"/>
                      <a:pt x="122" y="203"/>
                    </a:cubicBezTo>
                    <a:cubicBezTo>
                      <a:pt x="109" y="213"/>
                      <a:pt x="50" y="190"/>
                      <a:pt x="42" y="199"/>
                    </a:cubicBezTo>
                    <a:cubicBezTo>
                      <a:pt x="34" y="208"/>
                      <a:pt x="81" y="242"/>
                      <a:pt x="74" y="255"/>
                    </a:cubicBezTo>
                    <a:cubicBezTo>
                      <a:pt x="67" y="268"/>
                      <a:pt x="0" y="270"/>
                      <a:pt x="2" y="279"/>
                    </a:cubicBezTo>
                    <a:cubicBezTo>
                      <a:pt x="4" y="288"/>
                      <a:pt x="78" y="295"/>
                      <a:pt x="86" y="307"/>
                    </a:cubicBezTo>
                    <a:cubicBezTo>
                      <a:pt x="94" y="319"/>
                      <a:pt x="45" y="339"/>
                      <a:pt x="50" y="351"/>
                    </a:cubicBezTo>
                    <a:cubicBezTo>
                      <a:pt x="55" y="363"/>
                      <a:pt x="101" y="371"/>
                      <a:pt x="118" y="379"/>
                    </a:cubicBezTo>
                    <a:cubicBezTo>
                      <a:pt x="135" y="387"/>
                      <a:pt x="154" y="408"/>
                      <a:pt x="146" y="41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6" name="AutoShape 9"/>
            <p:cNvSpPr>
              <a:spLocks noChangeAspect="1" noChangeArrowheads="1"/>
            </p:cNvSpPr>
            <p:nvPr/>
          </p:nvSpPr>
          <p:spPr bwMode="auto">
            <a:xfrm flipH="1" flipV="1">
              <a:off x="826" y="1676"/>
              <a:ext cx="87" cy="58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27" name="Group 10"/>
            <p:cNvGrpSpPr>
              <a:grpSpLocks noChangeAspect="1"/>
            </p:cNvGrpSpPr>
            <p:nvPr/>
          </p:nvGrpSpPr>
          <p:grpSpPr bwMode="auto">
            <a:xfrm rot="5400000" flipH="1" flipV="1">
              <a:off x="575" y="1594"/>
              <a:ext cx="117" cy="77"/>
              <a:chOff x="1047" y="363"/>
              <a:chExt cx="194" cy="130"/>
            </a:xfrm>
          </p:grpSpPr>
          <p:sp>
            <p:nvSpPr>
              <p:cNvPr id="29728" name="Freeform 11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9" name="Freeform 12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898525" y="947738"/>
            <a:ext cx="8937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/>
              <a:t>Smc2</a:t>
            </a:r>
          </a:p>
        </p:txBody>
      </p:sp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855663" y="2984500"/>
            <a:ext cx="8937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/>
              <a:t>Smc4</a:t>
            </a:r>
          </a:p>
        </p:txBody>
      </p:sp>
      <p:sp>
        <p:nvSpPr>
          <p:cNvPr id="29703" name="AutoShape 15"/>
          <p:cNvSpPr>
            <a:spLocks noChangeArrowheads="1"/>
          </p:cNvSpPr>
          <p:nvPr/>
        </p:nvSpPr>
        <p:spPr bwMode="auto">
          <a:xfrm>
            <a:off x="2471738" y="1206500"/>
            <a:ext cx="838200" cy="3635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Cap-D3</a:t>
            </a:r>
          </a:p>
        </p:txBody>
      </p:sp>
      <p:sp>
        <p:nvSpPr>
          <p:cNvPr id="29704" name="Text Box 16"/>
          <p:cNvSpPr txBox="1">
            <a:spLocks noChangeArrowheads="1"/>
          </p:cNvSpPr>
          <p:nvPr/>
        </p:nvSpPr>
        <p:spPr bwMode="auto">
          <a:xfrm>
            <a:off x="793148" y="257066"/>
            <a:ext cx="680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Condensins</a:t>
            </a:r>
            <a:r>
              <a:rPr lang="en-US" sz="2400" dirty="0"/>
              <a:t> are </a:t>
            </a:r>
            <a:r>
              <a:rPr lang="en-US" sz="2400" dirty="0" err="1"/>
              <a:t>ATPase</a:t>
            </a:r>
            <a:r>
              <a:rPr lang="en-US" sz="2400" dirty="0"/>
              <a:t> molecular machines.</a:t>
            </a:r>
          </a:p>
        </p:txBody>
      </p:sp>
      <p:grpSp>
        <p:nvGrpSpPr>
          <p:cNvPr id="29705" name="Group 35"/>
          <p:cNvGrpSpPr>
            <a:grpSpLocks/>
          </p:cNvGrpSpPr>
          <p:nvPr/>
        </p:nvGrpSpPr>
        <p:grpSpPr bwMode="auto">
          <a:xfrm>
            <a:off x="5372100" y="1443038"/>
            <a:ext cx="2982913" cy="1498600"/>
            <a:chOff x="3384" y="909"/>
            <a:chExt cx="1879" cy="944"/>
          </a:xfrm>
        </p:grpSpPr>
        <p:sp>
          <p:nvSpPr>
            <p:cNvPr id="29713" name="Oval 17"/>
            <p:cNvSpPr>
              <a:spLocks noChangeAspect="1" noChangeArrowheads="1"/>
            </p:cNvSpPr>
            <p:nvPr/>
          </p:nvSpPr>
          <p:spPr bwMode="auto">
            <a:xfrm>
              <a:off x="4484" y="1236"/>
              <a:ext cx="581" cy="314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>
                  <a:solidFill>
                    <a:srgbClr val="FF0000"/>
                  </a:solidFill>
                </a:rPr>
                <a:t>Cap-H2</a:t>
              </a:r>
            </a:p>
          </p:txBody>
        </p:sp>
        <p:grpSp>
          <p:nvGrpSpPr>
            <p:cNvPr id="29714" name="Group 18"/>
            <p:cNvGrpSpPr>
              <a:grpSpLocks/>
            </p:cNvGrpSpPr>
            <p:nvPr/>
          </p:nvGrpSpPr>
          <p:grpSpPr bwMode="auto">
            <a:xfrm>
              <a:off x="3384" y="909"/>
              <a:ext cx="1246" cy="944"/>
              <a:chOff x="595" y="1453"/>
              <a:chExt cx="318" cy="347"/>
            </a:xfrm>
          </p:grpSpPr>
          <p:sp>
            <p:nvSpPr>
              <p:cNvPr id="29716" name="Freeform 19"/>
              <p:cNvSpPr>
                <a:spLocks noChangeAspect="1"/>
              </p:cNvSpPr>
              <p:nvPr/>
            </p:nvSpPr>
            <p:spPr bwMode="auto">
              <a:xfrm rot="5400000" flipH="1" flipV="1">
                <a:off x="656" y="1593"/>
                <a:ext cx="166" cy="248"/>
              </a:xfrm>
              <a:custGeom>
                <a:avLst/>
                <a:gdLst>
                  <a:gd name="T0" fmla="*/ 146 w 277"/>
                  <a:gd name="T1" fmla="*/ 411 h 414"/>
                  <a:gd name="T2" fmla="*/ 70 w 277"/>
                  <a:gd name="T3" fmla="*/ 399 h 414"/>
                  <a:gd name="T4" fmla="*/ 114 w 277"/>
                  <a:gd name="T5" fmla="*/ 331 h 414"/>
                  <a:gd name="T6" fmla="*/ 26 w 277"/>
                  <a:gd name="T7" fmla="*/ 315 h 414"/>
                  <a:gd name="T8" fmla="*/ 78 w 277"/>
                  <a:gd name="T9" fmla="*/ 283 h 414"/>
                  <a:gd name="T10" fmla="*/ 14 w 277"/>
                  <a:gd name="T11" fmla="*/ 235 h 414"/>
                  <a:gd name="T12" fmla="*/ 98 w 277"/>
                  <a:gd name="T13" fmla="*/ 227 h 414"/>
                  <a:gd name="T14" fmla="*/ 74 w 277"/>
                  <a:gd name="T15" fmla="*/ 163 h 414"/>
                  <a:gd name="T16" fmla="*/ 174 w 277"/>
                  <a:gd name="T17" fmla="*/ 175 h 414"/>
                  <a:gd name="T18" fmla="*/ 146 w 277"/>
                  <a:gd name="T19" fmla="*/ 103 h 414"/>
                  <a:gd name="T20" fmla="*/ 226 w 277"/>
                  <a:gd name="T21" fmla="*/ 111 h 414"/>
                  <a:gd name="T22" fmla="*/ 198 w 277"/>
                  <a:gd name="T23" fmla="*/ 43 h 414"/>
                  <a:gd name="T24" fmla="*/ 270 w 277"/>
                  <a:gd name="T25" fmla="*/ 43 h 414"/>
                  <a:gd name="T26" fmla="*/ 242 w 277"/>
                  <a:gd name="T27" fmla="*/ 3 h 414"/>
                  <a:gd name="T28" fmla="*/ 234 w 277"/>
                  <a:gd name="T29" fmla="*/ 63 h 414"/>
                  <a:gd name="T30" fmla="*/ 162 w 277"/>
                  <a:gd name="T31" fmla="*/ 79 h 414"/>
                  <a:gd name="T32" fmla="*/ 202 w 277"/>
                  <a:gd name="T33" fmla="*/ 147 h 414"/>
                  <a:gd name="T34" fmla="*/ 118 w 277"/>
                  <a:gd name="T35" fmla="*/ 139 h 414"/>
                  <a:gd name="T36" fmla="*/ 122 w 277"/>
                  <a:gd name="T37" fmla="*/ 203 h 414"/>
                  <a:gd name="T38" fmla="*/ 42 w 277"/>
                  <a:gd name="T39" fmla="*/ 199 h 414"/>
                  <a:gd name="T40" fmla="*/ 74 w 277"/>
                  <a:gd name="T41" fmla="*/ 255 h 414"/>
                  <a:gd name="T42" fmla="*/ 2 w 277"/>
                  <a:gd name="T43" fmla="*/ 279 h 414"/>
                  <a:gd name="T44" fmla="*/ 86 w 277"/>
                  <a:gd name="T45" fmla="*/ 307 h 414"/>
                  <a:gd name="T46" fmla="*/ 50 w 277"/>
                  <a:gd name="T47" fmla="*/ 351 h 414"/>
                  <a:gd name="T48" fmla="*/ 118 w 277"/>
                  <a:gd name="T49" fmla="*/ 379 h 414"/>
                  <a:gd name="T50" fmla="*/ 146 w 277"/>
                  <a:gd name="T51" fmla="*/ 411 h 4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414"/>
                  <a:gd name="T80" fmla="*/ 277 w 277"/>
                  <a:gd name="T81" fmla="*/ 414 h 4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414">
                    <a:moveTo>
                      <a:pt x="146" y="411"/>
                    </a:moveTo>
                    <a:cubicBezTo>
                      <a:pt x="138" y="414"/>
                      <a:pt x="75" y="412"/>
                      <a:pt x="70" y="399"/>
                    </a:cubicBezTo>
                    <a:cubicBezTo>
                      <a:pt x="65" y="386"/>
                      <a:pt x="121" y="345"/>
                      <a:pt x="114" y="331"/>
                    </a:cubicBezTo>
                    <a:cubicBezTo>
                      <a:pt x="107" y="317"/>
                      <a:pt x="32" y="323"/>
                      <a:pt x="26" y="315"/>
                    </a:cubicBezTo>
                    <a:cubicBezTo>
                      <a:pt x="20" y="307"/>
                      <a:pt x="80" y="296"/>
                      <a:pt x="78" y="283"/>
                    </a:cubicBezTo>
                    <a:cubicBezTo>
                      <a:pt x="76" y="270"/>
                      <a:pt x="11" y="244"/>
                      <a:pt x="14" y="235"/>
                    </a:cubicBezTo>
                    <a:cubicBezTo>
                      <a:pt x="17" y="226"/>
                      <a:pt x="88" y="239"/>
                      <a:pt x="98" y="227"/>
                    </a:cubicBezTo>
                    <a:cubicBezTo>
                      <a:pt x="108" y="215"/>
                      <a:pt x="61" y="172"/>
                      <a:pt x="74" y="163"/>
                    </a:cubicBezTo>
                    <a:cubicBezTo>
                      <a:pt x="87" y="154"/>
                      <a:pt x="162" y="185"/>
                      <a:pt x="174" y="175"/>
                    </a:cubicBezTo>
                    <a:cubicBezTo>
                      <a:pt x="186" y="165"/>
                      <a:pt x="137" y="114"/>
                      <a:pt x="146" y="103"/>
                    </a:cubicBezTo>
                    <a:cubicBezTo>
                      <a:pt x="155" y="92"/>
                      <a:pt x="217" y="121"/>
                      <a:pt x="226" y="111"/>
                    </a:cubicBezTo>
                    <a:cubicBezTo>
                      <a:pt x="235" y="101"/>
                      <a:pt x="191" y="54"/>
                      <a:pt x="198" y="43"/>
                    </a:cubicBezTo>
                    <a:cubicBezTo>
                      <a:pt x="205" y="32"/>
                      <a:pt x="263" y="50"/>
                      <a:pt x="270" y="43"/>
                    </a:cubicBezTo>
                    <a:cubicBezTo>
                      <a:pt x="277" y="36"/>
                      <a:pt x="248" y="0"/>
                      <a:pt x="242" y="3"/>
                    </a:cubicBezTo>
                    <a:cubicBezTo>
                      <a:pt x="236" y="6"/>
                      <a:pt x="247" y="50"/>
                      <a:pt x="234" y="63"/>
                    </a:cubicBezTo>
                    <a:cubicBezTo>
                      <a:pt x="221" y="76"/>
                      <a:pt x="167" y="65"/>
                      <a:pt x="162" y="79"/>
                    </a:cubicBezTo>
                    <a:cubicBezTo>
                      <a:pt x="157" y="93"/>
                      <a:pt x="209" y="137"/>
                      <a:pt x="202" y="147"/>
                    </a:cubicBezTo>
                    <a:cubicBezTo>
                      <a:pt x="195" y="157"/>
                      <a:pt x="131" y="130"/>
                      <a:pt x="118" y="139"/>
                    </a:cubicBezTo>
                    <a:cubicBezTo>
                      <a:pt x="105" y="148"/>
                      <a:pt x="135" y="193"/>
                      <a:pt x="122" y="203"/>
                    </a:cubicBezTo>
                    <a:cubicBezTo>
                      <a:pt x="109" y="213"/>
                      <a:pt x="50" y="190"/>
                      <a:pt x="42" y="199"/>
                    </a:cubicBezTo>
                    <a:cubicBezTo>
                      <a:pt x="34" y="208"/>
                      <a:pt x="81" y="242"/>
                      <a:pt x="74" y="255"/>
                    </a:cubicBezTo>
                    <a:cubicBezTo>
                      <a:pt x="67" y="268"/>
                      <a:pt x="0" y="270"/>
                      <a:pt x="2" y="279"/>
                    </a:cubicBezTo>
                    <a:cubicBezTo>
                      <a:pt x="4" y="288"/>
                      <a:pt x="78" y="295"/>
                      <a:pt x="86" y="307"/>
                    </a:cubicBezTo>
                    <a:cubicBezTo>
                      <a:pt x="94" y="319"/>
                      <a:pt x="45" y="339"/>
                      <a:pt x="50" y="351"/>
                    </a:cubicBezTo>
                    <a:cubicBezTo>
                      <a:pt x="55" y="363"/>
                      <a:pt x="101" y="371"/>
                      <a:pt x="118" y="379"/>
                    </a:cubicBezTo>
                    <a:cubicBezTo>
                      <a:pt x="135" y="387"/>
                      <a:pt x="154" y="408"/>
                      <a:pt x="146" y="4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717" name="Group 20"/>
              <p:cNvGrpSpPr>
                <a:grpSpLocks noChangeAspect="1"/>
              </p:cNvGrpSpPr>
              <p:nvPr/>
            </p:nvGrpSpPr>
            <p:grpSpPr bwMode="auto">
              <a:xfrm rot="5400000" flipH="1" flipV="1">
                <a:off x="683" y="1390"/>
                <a:ext cx="167" cy="293"/>
                <a:chOff x="1166" y="425"/>
                <a:chExt cx="277" cy="487"/>
              </a:xfrm>
            </p:grpSpPr>
            <p:sp>
              <p:nvSpPr>
                <p:cNvPr id="29722" name="AutoShape 21"/>
                <p:cNvSpPr>
                  <a:spLocks noChangeAspect="1" noChangeArrowheads="1"/>
                </p:cNvSpPr>
                <p:nvPr/>
              </p:nvSpPr>
              <p:spPr bwMode="auto">
                <a:xfrm rot="5400000" flipH="1">
                  <a:off x="1192" y="792"/>
                  <a:ext cx="144" cy="96"/>
                </a:xfrm>
                <a:prstGeom prst="can">
                  <a:avLst>
                    <a:gd name="adj" fmla="val 25000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3" name="Freeform 22"/>
                <p:cNvSpPr>
                  <a:spLocks noChangeAspect="1"/>
                </p:cNvSpPr>
                <p:nvPr/>
              </p:nvSpPr>
              <p:spPr bwMode="auto">
                <a:xfrm flipH="1">
                  <a:off x="1166" y="425"/>
                  <a:ext cx="277" cy="414"/>
                </a:xfrm>
                <a:custGeom>
                  <a:avLst/>
                  <a:gdLst>
                    <a:gd name="T0" fmla="*/ 146 w 277"/>
                    <a:gd name="T1" fmla="*/ 411 h 414"/>
                    <a:gd name="T2" fmla="*/ 70 w 277"/>
                    <a:gd name="T3" fmla="*/ 399 h 414"/>
                    <a:gd name="T4" fmla="*/ 114 w 277"/>
                    <a:gd name="T5" fmla="*/ 331 h 414"/>
                    <a:gd name="T6" fmla="*/ 26 w 277"/>
                    <a:gd name="T7" fmla="*/ 315 h 414"/>
                    <a:gd name="T8" fmla="*/ 78 w 277"/>
                    <a:gd name="T9" fmla="*/ 283 h 414"/>
                    <a:gd name="T10" fmla="*/ 14 w 277"/>
                    <a:gd name="T11" fmla="*/ 235 h 414"/>
                    <a:gd name="T12" fmla="*/ 98 w 277"/>
                    <a:gd name="T13" fmla="*/ 227 h 414"/>
                    <a:gd name="T14" fmla="*/ 74 w 277"/>
                    <a:gd name="T15" fmla="*/ 163 h 414"/>
                    <a:gd name="T16" fmla="*/ 174 w 277"/>
                    <a:gd name="T17" fmla="*/ 175 h 414"/>
                    <a:gd name="T18" fmla="*/ 146 w 277"/>
                    <a:gd name="T19" fmla="*/ 103 h 414"/>
                    <a:gd name="T20" fmla="*/ 226 w 277"/>
                    <a:gd name="T21" fmla="*/ 111 h 414"/>
                    <a:gd name="T22" fmla="*/ 198 w 277"/>
                    <a:gd name="T23" fmla="*/ 43 h 414"/>
                    <a:gd name="T24" fmla="*/ 270 w 277"/>
                    <a:gd name="T25" fmla="*/ 43 h 414"/>
                    <a:gd name="T26" fmla="*/ 242 w 277"/>
                    <a:gd name="T27" fmla="*/ 3 h 414"/>
                    <a:gd name="T28" fmla="*/ 234 w 277"/>
                    <a:gd name="T29" fmla="*/ 63 h 414"/>
                    <a:gd name="T30" fmla="*/ 162 w 277"/>
                    <a:gd name="T31" fmla="*/ 79 h 414"/>
                    <a:gd name="T32" fmla="*/ 202 w 277"/>
                    <a:gd name="T33" fmla="*/ 147 h 414"/>
                    <a:gd name="T34" fmla="*/ 118 w 277"/>
                    <a:gd name="T35" fmla="*/ 139 h 414"/>
                    <a:gd name="T36" fmla="*/ 122 w 277"/>
                    <a:gd name="T37" fmla="*/ 203 h 414"/>
                    <a:gd name="T38" fmla="*/ 42 w 277"/>
                    <a:gd name="T39" fmla="*/ 199 h 414"/>
                    <a:gd name="T40" fmla="*/ 74 w 277"/>
                    <a:gd name="T41" fmla="*/ 255 h 414"/>
                    <a:gd name="T42" fmla="*/ 2 w 277"/>
                    <a:gd name="T43" fmla="*/ 279 h 414"/>
                    <a:gd name="T44" fmla="*/ 86 w 277"/>
                    <a:gd name="T45" fmla="*/ 307 h 414"/>
                    <a:gd name="T46" fmla="*/ 50 w 277"/>
                    <a:gd name="T47" fmla="*/ 351 h 414"/>
                    <a:gd name="T48" fmla="*/ 118 w 277"/>
                    <a:gd name="T49" fmla="*/ 379 h 414"/>
                    <a:gd name="T50" fmla="*/ 146 w 277"/>
                    <a:gd name="T51" fmla="*/ 411 h 41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414"/>
                    <a:gd name="T80" fmla="*/ 277 w 277"/>
                    <a:gd name="T81" fmla="*/ 414 h 41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414">
                      <a:moveTo>
                        <a:pt x="146" y="411"/>
                      </a:moveTo>
                      <a:cubicBezTo>
                        <a:pt x="138" y="414"/>
                        <a:pt x="75" y="412"/>
                        <a:pt x="70" y="399"/>
                      </a:cubicBezTo>
                      <a:cubicBezTo>
                        <a:pt x="65" y="386"/>
                        <a:pt x="121" y="345"/>
                        <a:pt x="114" y="331"/>
                      </a:cubicBezTo>
                      <a:cubicBezTo>
                        <a:pt x="107" y="317"/>
                        <a:pt x="32" y="323"/>
                        <a:pt x="26" y="315"/>
                      </a:cubicBezTo>
                      <a:cubicBezTo>
                        <a:pt x="20" y="307"/>
                        <a:pt x="80" y="296"/>
                        <a:pt x="78" y="283"/>
                      </a:cubicBezTo>
                      <a:cubicBezTo>
                        <a:pt x="76" y="270"/>
                        <a:pt x="11" y="244"/>
                        <a:pt x="14" y="235"/>
                      </a:cubicBezTo>
                      <a:cubicBezTo>
                        <a:pt x="17" y="226"/>
                        <a:pt x="88" y="239"/>
                        <a:pt x="98" y="227"/>
                      </a:cubicBezTo>
                      <a:cubicBezTo>
                        <a:pt x="108" y="215"/>
                        <a:pt x="61" y="172"/>
                        <a:pt x="74" y="163"/>
                      </a:cubicBezTo>
                      <a:cubicBezTo>
                        <a:pt x="87" y="154"/>
                        <a:pt x="162" y="185"/>
                        <a:pt x="174" y="175"/>
                      </a:cubicBezTo>
                      <a:cubicBezTo>
                        <a:pt x="186" y="165"/>
                        <a:pt x="137" y="114"/>
                        <a:pt x="146" y="103"/>
                      </a:cubicBezTo>
                      <a:cubicBezTo>
                        <a:pt x="155" y="92"/>
                        <a:pt x="217" y="121"/>
                        <a:pt x="226" y="111"/>
                      </a:cubicBezTo>
                      <a:cubicBezTo>
                        <a:pt x="235" y="101"/>
                        <a:pt x="191" y="54"/>
                        <a:pt x="198" y="43"/>
                      </a:cubicBezTo>
                      <a:cubicBezTo>
                        <a:pt x="205" y="32"/>
                        <a:pt x="263" y="50"/>
                        <a:pt x="270" y="43"/>
                      </a:cubicBezTo>
                      <a:cubicBezTo>
                        <a:pt x="277" y="36"/>
                        <a:pt x="248" y="0"/>
                        <a:pt x="242" y="3"/>
                      </a:cubicBezTo>
                      <a:cubicBezTo>
                        <a:pt x="236" y="6"/>
                        <a:pt x="247" y="50"/>
                        <a:pt x="234" y="63"/>
                      </a:cubicBezTo>
                      <a:cubicBezTo>
                        <a:pt x="221" y="76"/>
                        <a:pt x="167" y="65"/>
                        <a:pt x="162" y="79"/>
                      </a:cubicBezTo>
                      <a:cubicBezTo>
                        <a:pt x="157" y="93"/>
                        <a:pt x="209" y="137"/>
                        <a:pt x="202" y="147"/>
                      </a:cubicBezTo>
                      <a:cubicBezTo>
                        <a:pt x="195" y="157"/>
                        <a:pt x="131" y="130"/>
                        <a:pt x="118" y="139"/>
                      </a:cubicBezTo>
                      <a:cubicBezTo>
                        <a:pt x="105" y="148"/>
                        <a:pt x="135" y="193"/>
                        <a:pt x="122" y="203"/>
                      </a:cubicBezTo>
                      <a:cubicBezTo>
                        <a:pt x="109" y="213"/>
                        <a:pt x="50" y="190"/>
                        <a:pt x="42" y="199"/>
                      </a:cubicBezTo>
                      <a:cubicBezTo>
                        <a:pt x="34" y="208"/>
                        <a:pt x="81" y="242"/>
                        <a:pt x="74" y="255"/>
                      </a:cubicBezTo>
                      <a:cubicBezTo>
                        <a:pt x="67" y="268"/>
                        <a:pt x="0" y="270"/>
                        <a:pt x="2" y="279"/>
                      </a:cubicBezTo>
                      <a:cubicBezTo>
                        <a:pt x="4" y="288"/>
                        <a:pt x="78" y="295"/>
                        <a:pt x="86" y="307"/>
                      </a:cubicBezTo>
                      <a:cubicBezTo>
                        <a:pt x="94" y="319"/>
                        <a:pt x="45" y="339"/>
                        <a:pt x="50" y="351"/>
                      </a:cubicBezTo>
                      <a:cubicBezTo>
                        <a:pt x="55" y="363"/>
                        <a:pt x="101" y="371"/>
                        <a:pt x="118" y="379"/>
                      </a:cubicBezTo>
                      <a:cubicBezTo>
                        <a:pt x="135" y="387"/>
                        <a:pt x="154" y="408"/>
                        <a:pt x="146" y="411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18" name="AutoShape 2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826" y="1676"/>
                <a:ext cx="87" cy="58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719" name="Group 24"/>
              <p:cNvGrpSpPr>
                <a:grpSpLocks noChangeAspect="1"/>
              </p:cNvGrpSpPr>
              <p:nvPr/>
            </p:nvGrpSpPr>
            <p:grpSpPr bwMode="auto">
              <a:xfrm rot="5400000" flipH="1" flipV="1">
                <a:off x="575" y="1594"/>
                <a:ext cx="117" cy="77"/>
                <a:chOff x="1047" y="363"/>
                <a:chExt cx="194" cy="130"/>
              </a:xfrm>
            </p:grpSpPr>
            <p:sp>
              <p:nvSpPr>
                <p:cNvPr id="29720" name="Freeform 25"/>
                <p:cNvSpPr>
                  <a:spLocks noChangeAspect="1"/>
                </p:cNvSpPr>
                <p:nvPr/>
              </p:nvSpPr>
              <p:spPr bwMode="auto">
                <a:xfrm>
                  <a:off x="1047" y="363"/>
                  <a:ext cx="106" cy="130"/>
                </a:xfrm>
                <a:custGeom>
                  <a:avLst/>
                  <a:gdLst>
                    <a:gd name="T0" fmla="*/ 93 w 106"/>
                    <a:gd name="T1" fmla="*/ 13 h 130"/>
                    <a:gd name="T2" fmla="*/ 93 w 106"/>
                    <a:gd name="T3" fmla="*/ 117 h 130"/>
                    <a:gd name="T4" fmla="*/ 13 w 106"/>
                    <a:gd name="T5" fmla="*/ 93 h 130"/>
                    <a:gd name="T6" fmla="*/ 13 w 106"/>
                    <a:gd name="T7" fmla="*/ 41 h 130"/>
                    <a:gd name="T8" fmla="*/ 93 w 106"/>
                    <a:gd name="T9" fmla="*/ 13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130"/>
                    <a:gd name="T17" fmla="*/ 106 w 106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130">
                      <a:moveTo>
                        <a:pt x="93" y="13"/>
                      </a:moveTo>
                      <a:cubicBezTo>
                        <a:pt x="106" y="26"/>
                        <a:pt x="106" y="104"/>
                        <a:pt x="93" y="117"/>
                      </a:cubicBezTo>
                      <a:cubicBezTo>
                        <a:pt x="80" y="130"/>
                        <a:pt x="26" y="106"/>
                        <a:pt x="13" y="93"/>
                      </a:cubicBezTo>
                      <a:cubicBezTo>
                        <a:pt x="0" y="80"/>
                        <a:pt x="0" y="54"/>
                        <a:pt x="13" y="41"/>
                      </a:cubicBezTo>
                      <a:cubicBezTo>
                        <a:pt x="26" y="28"/>
                        <a:pt x="80" y="0"/>
                        <a:pt x="93" y="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1" name="Freeform 26"/>
                <p:cNvSpPr>
                  <a:spLocks noChangeAspect="1"/>
                </p:cNvSpPr>
                <p:nvPr/>
              </p:nvSpPr>
              <p:spPr bwMode="auto">
                <a:xfrm flipH="1">
                  <a:off x="1135" y="363"/>
                  <a:ext cx="106" cy="130"/>
                </a:xfrm>
                <a:custGeom>
                  <a:avLst/>
                  <a:gdLst>
                    <a:gd name="T0" fmla="*/ 93 w 106"/>
                    <a:gd name="T1" fmla="*/ 13 h 130"/>
                    <a:gd name="T2" fmla="*/ 93 w 106"/>
                    <a:gd name="T3" fmla="*/ 117 h 130"/>
                    <a:gd name="T4" fmla="*/ 13 w 106"/>
                    <a:gd name="T5" fmla="*/ 93 h 130"/>
                    <a:gd name="T6" fmla="*/ 13 w 106"/>
                    <a:gd name="T7" fmla="*/ 41 h 130"/>
                    <a:gd name="T8" fmla="*/ 93 w 106"/>
                    <a:gd name="T9" fmla="*/ 13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130"/>
                    <a:gd name="T17" fmla="*/ 106 w 106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130">
                      <a:moveTo>
                        <a:pt x="93" y="13"/>
                      </a:moveTo>
                      <a:cubicBezTo>
                        <a:pt x="106" y="26"/>
                        <a:pt x="106" y="104"/>
                        <a:pt x="93" y="117"/>
                      </a:cubicBezTo>
                      <a:cubicBezTo>
                        <a:pt x="80" y="130"/>
                        <a:pt x="26" y="106"/>
                        <a:pt x="13" y="93"/>
                      </a:cubicBezTo>
                      <a:cubicBezTo>
                        <a:pt x="0" y="80"/>
                        <a:pt x="0" y="54"/>
                        <a:pt x="13" y="41"/>
                      </a:cubicBezTo>
                      <a:cubicBezTo>
                        <a:pt x="26" y="28"/>
                        <a:pt x="80" y="0"/>
                        <a:pt x="93" y="13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15" name="AutoShape 29"/>
            <p:cNvSpPr>
              <a:spLocks noChangeArrowheads="1"/>
            </p:cNvSpPr>
            <p:nvPr/>
          </p:nvSpPr>
          <p:spPr bwMode="auto">
            <a:xfrm>
              <a:off x="4735" y="1012"/>
              <a:ext cx="528" cy="22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Cap-D3</a:t>
              </a:r>
            </a:p>
          </p:txBody>
        </p:sp>
      </p:grpSp>
      <p:sp>
        <p:nvSpPr>
          <p:cNvPr id="29706" name="Line 30"/>
          <p:cNvSpPr>
            <a:spLocks noChangeShapeType="1"/>
          </p:cNvSpPr>
          <p:nvPr/>
        </p:nvSpPr>
        <p:spPr bwMode="auto">
          <a:xfrm>
            <a:off x="2497138" y="197326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31"/>
          <p:cNvSpPr>
            <a:spLocks noChangeShapeType="1"/>
          </p:cNvSpPr>
          <p:nvPr/>
        </p:nvSpPr>
        <p:spPr bwMode="auto">
          <a:xfrm flipH="1">
            <a:off x="2506663" y="2268538"/>
            <a:ext cx="24034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32"/>
          <p:cNvSpPr txBox="1">
            <a:spLocks noChangeArrowheads="1"/>
          </p:cNvSpPr>
          <p:nvPr/>
        </p:nvSpPr>
        <p:spPr bwMode="auto">
          <a:xfrm>
            <a:off x="3319463" y="163512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2x ATP</a:t>
            </a:r>
          </a:p>
        </p:txBody>
      </p:sp>
      <p:sp>
        <p:nvSpPr>
          <p:cNvPr id="29709" name="Text Box 34"/>
          <p:cNvSpPr txBox="1">
            <a:spLocks noChangeArrowheads="1"/>
          </p:cNvSpPr>
          <p:nvPr/>
        </p:nvSpPr>
        <p:spPr bwMode="auto">
          <a:xfrm>
            <a:off x="2874963" y="2312988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ATP hydrolysis</a:t>
            </a:r>
          </a:p>
        </p:txBody>
      </p:sp>
      <p:sp>
        <p:nvSpPr>
          <p:cNvPr id="29710" name="Text Box 36"/>
          <p:cNvSpPr txBox="1">
            <a:spLocks noChangeArrowheads="1"/>
          </p:cNvSpPr>
          <p:nvPr/>
        </p:nvSpPr>
        <p:spPr bwMode="auto">
          <a:xfrm>
            <a:off x="669925" y="3573463"/>
            <a:ext cx="130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unlocked</a:t>
            </a:r>
          </a:p>
        </p:txBody>
      </p:sp>
      <p:sp>
        <p:nvSpPr>
          <p:cNvPr id="29711" name="Text Box 37"/>
          <p:cNvSpPr txBox="1">
            <a:spLocks noChangeArrowheads="1"/>
          </p:cNvSpPr>
          <p:nvPr/>
        </p:nvSpPr>
        <p:spPr bwMode="auto">
          <a:xfrm>
            <a:off x="6118225" y="3573463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locked</a:t>
            </a:r>
          </a:p>
        </p:txBody>
      </p:sp>
      <p:pic>
        <p:nvPicPr>
          <p:cNvPr id="29712" name="myosin movie.mov" descr="/Users/giovannibosco/Desktop/bosco presentations/Tenure talk 2008/myosin movie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0767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0B3C270C-FD75-47FB-906E-36DCE133668B}" type="slidenum">
              <a:rPr lang="en-US"/>
              <a:pPr/>
              <a:t>13</a:t>
            </a:fld>
            <a:endParaRPr lang="en-US"/>
          </a:p>
        </p:txBody>
      </p:sp>
      <p:sp>
        <p:nvSpPr>
          <p:cNvPr id="30723" name="Oval 2"/>
          <p:cNvSpPr>
            <a:spLocks noChangeAspect="1" noChangeArrowheads="1"/>
          </p:cNvSpPr>
          <p:nvPr/>
        </p:nvSpPr>
        <p:spPr bwMode="auto">
          <a:xfrm>
            <a:off x="4144963" y="1123950"/>
            <a:ext cx="922337" cy="49847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>
                <a:solidFill>
                  <a:srgbClr val="FF0000"/>
                </a:solidFill>
              </a:rPr>
              <a:t>Cap-H2</a:t>
            </a:r>
          </a:p>
        </p:txBody>
      </p:sp>
      <p:grpSp>
        <p:nvGrpSpPr>
          <p:cNvPr id="30724" name="Group 3"/>
          <p:cNvGrpSpPr>
            <a:grpSpLocks/>
          </p:cNvGrpSpPr>
          <p:nvPr/>
        </p:nvGrpSpPr>
        <p:grpSpPr bwMode="auto">
          <a:xfrm>
            <a:off x="588963" y="1282700"/>
            <a:ext cx="1182687" cy="1819275"/>
            <a:chOff x="595" y="1453"/>
            <a:chExt cx="318" cy="347"/>
          </a:xfrm>
        </p:grpSpPr>
        <p:sp>
          <p:nvSpPr>
            <p:cNvPr id="30763" name="Freeform 4"/>
            <p:cNvSpPr>
              <a:spLocks noChangeAspect="1"/>
            </p:cNvSpPr>
            <p:nvPr/>
          </p:nvSpPr>
          <p:spPr bwMode="auto">
            <a:xfrm rot="5400000" flipH="1" flipV="1">
              <a:off x="656" y="1593"/>
              <a:ext cx="166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4" name="Group 5"/>
            <p:cNvGrpSpPr>
              <a:grpSpLocks noChangeAspect="1"/>
            </p:cNvGrpSpPr>
            <p:nvPr/>
          </p:nvGrpSpPr>
          <p:grpSpPr bwMode="auto">
            <a:xfrm rot="5400000" flipH="1" flipV="1">
              <a:off x="683" y="1390"/>
              <a:ext cx="167" cy="293"/>
              <a:chOff x="1166" y="425"/>
              <a:chExt cx="277" cy="487"/>
            </a:xfrm>
          </p:grpSpPr>
          <p:sp>
            <p:nvSpPr>
              <p:cNvPr id="30769" name="AutoShape 6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192" y="792"/>
                <a:ext cx="144" cy="9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Freeform 7"/>
              <p:cNvSpPr>
                <a:spLocks noChangeAspect="1"/>
              </p:cNvSpPr>
              <p:nvPr/>
            </p:nvSpPr>
            <p:spPr bwMode="auto">
              <a:xfrm flipH="1">
                <a:off x="1166" y="425"/>
                <a:ext cx="277" cy="414"/>
              </a:xfrm>
              <a:custGeom>
                <a:avLst/>
                <a:gdLst>
                  <a:gd name="T0" fmla="*/ 146 w 277"/>
                  <a:gd name="T1" fmla="*/ 411 h 414"/>
                  <a:gd name="T2" fmla="*/ 70 w 277"/>
                  <a:gd name="T3" fmla="*/ 399 h 414"/>
                  <a:gd name="T4" fmla="*/ 114 w 277"/>
                  <a:gd name="T5" fmla="*/ 331 h 414"/>
                  <a:gd name="T6" fmla="*/ 26 w 277"/>
                  <a:gd name="T7" fmla="*/ 315 h 414"/>
                  <a:gd name="T8" fmla="*/ 78 w 277"/>
                  <a:gd name="T9" fmla="*/ 283 h 414"/>
                  <a:gd name="T10" fmla="*/ 14 w 277"/>
                  <a:gd name="T11" fmla="*/ 235 h 414"/>
                  <a:gd name="T12" fmla="*/ 98 w 277"/>
                  <a:gd name="T13" fmla="*/ 227 h 414"/>
                  <a:gd name="T14" fmla="*/ 74 w 277"/>
                  <a:gd name="T15" fmla="*/ 163 h 414"/>
                  <a:gd name="T16" fmla="*/ 174 w 277"/>
                  <a:gd name="T17" fmla="*/ 175 h 414"/>
                  <a:gd name="T18" fmla="*/ 146 w 277"/>
                  <a:gd name="T19" fmla="*/ 103 h 414"/>
                  <a:gd name="T20" fmla="*/ 226 w 277"/>
                  <a:gd name="T21" fmla="*/ 111 h 414"/>
                  <a:gd name="T22" fmla="*/ 198 w 277"/>
                  <a:gd name="T23" fmla="*/ 43 h 414"/>
                  <a:gd name="T24" fmla="*/ 270 w 277"/>
                  <a:gd name="T25" fmla="*/ 43 h 414"/>
                  <a:gd name="T26" fmla="*/ 242 w 277"/>
                  <a:gd name="T27" fmla="*/ 3 h 414"/>
                  <a:gd name="T28" fmla="*/ 234 w 277"/>
                  <a:gd name="T29" fmla="*/ 63 h 414"/>
                  <a:gd name="T30" fmla="*/ 162 w 277"/>
                  <a:gd name="T31" fmla="*/ 79 h 414"/>
                  <a:gd name="T32" fmla="*/ 202 w 277"/>
                  <a:gd name="T33" fmla="*/ 147 h 414"/>
                  <a:gd name="T34" fmla="*/ 118 w 277"/>
                  <a:gd name="T35" fmla="*/ 139 h 414"/>
                  <a:gd name="T36" fmla="*/ 122 w 277"/>
                  <a:gd name="T37" fmla="*/ 203 h 414"/>
                  <a:gd name="T38" fmla="*/ 42 w 277"/>
                  <a:gd name="T39" fmla="*/ 199 h 414"/>
                  <a:gd name="T40" fmla="*/ 74 w 277"/>
                  <a:gd name="T41" fmla="*/ 255 h 414"/>
                  <a:gd name="T42" fmla="*/ 2 w 277"/>
                  <a:gd name="T43" fmla="*/ 279 h 414"/>
                  <a:gd name="T44" fmla="*/ 86 w 277"/>
                  <a:gd name="T45" fmla="*/ 307 h 414"/>
                  <a:gd name="T46" fmla="*/ 50 w 277"/>
                  <a:gd name="T47" fmla="*/ 351 h 414"/>
                  <a:gd name="T48" fmla="*/ 118 w 277"/>
                  <a:gd name="T49" fmla="*/ 379 h 414"/>
                  <a:gd name="T50" fmla="*/ 146 w 277"/>
                  <a:gd name="T51" fmla="*/ 411 h 4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414"/>
                  <a:gd name="T80" fmla="*/ 277 w 277"/>
                  <a:gd name="T81" fmla="*/ 414 h 4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414">
                    <a:moveTo>
                      <a:pt x="146" y="411"/>
                    </a:moveTo>
                    <a:cubicBezTo>
                      <a:pt x="138" y="414"/>
                      <a:pt x="75" y="412"/>
                      <a:pt x="70" y="399"/>
                    </a:cubicBezTo>
                    <a:cubicBezTo>
                      <a:pt x="65" y="386"/>
                      <a:pt x="121" y="345"/>
                      <a:pt x="114" y="331"/>
                    </a:cubicBezTo>
                    <a:cubicBezTo>
                      <a:pt x="107" y="317"/>
                      <a:pt x="32" y="323"/>
                      <a:pt x="26" y="315"/>
                    </a:cubicBezTo>
                    <a:cubicBezTo>
                      <a:pt x="20" y="307"/>
                      <a:pt x="80" y="296"/>
                      <a:pt x="78" y="283"/>
                    </a:cubicBezTo>
                    <a:cubicBezTo>
                      <a:pt x="76" y="270"/>
                      <a:pt x="11" y="244"/>
                      <a:pt x="14" y="235"/>
                    </a:cubicBezTo>
                    <a:cubicBezTo>
                      <a:pt x="17" y="226"/>
                      <a:pt x="88" y="239"/>
                      <a:pt x="98" y="227"/>
                    </a:cubicBezTo>
                    <a:cubicBezTo>
                      <a:pt x="108" y="215"/>
                      <a:pt x="61" y="172"/>
                      <a:pt x="74" y="163"/>
                    </a:cubicBezTo>
                    <a:cubicBezTo>
                      <a:pt x="87" y="154"/>
                      <a:pt x="162" y="185"/>
                      <a:pt x="174" y="175"/>
                    </a:cubicBezTo>
                    <a:cubicBezTo>
                      <a:pt x="186" y="165"/>
                      <a:pt x="137" y="114"/>
                      <a:pt x="146" y="103"/>
                    </a:cubicBezTo>
                    <a:cubicBezTo>
                      <a:pt x="155" y="92"/>
                      <a:pt x="217" y="121"/>
                      <a:pt x="226" y="111"/>
                    </a:cubicBezTo>
                    <a:cubicBezTo>
                      <a:pt x="235" y="101"/>
                      <a:pt x="191" y="54"/>
                      <a:pt x="198" y="43"/>
                    </a:cubicBezTo>
                    <a:cubicBezTo>
                      <a:pt x="205" y="32"/>
                      <a:pt x="263" y="50"/>
                      <a:pt x="270" y="43"/>
                    </a:cubicBezTo>
                    <a:cubicBezTo>
                      <a:pt x="277" y="36"/>
                      <a:pt x="248" y="0"/>
                      <a:pt x="242" y="3"/>
                    </a:cubicBezTo>
                    <a:cubicBezTo>
                      <a:pt x="236" y="6"/>
                      <a:pt x="247" y="50"/>
                      <a:pt x="234" y="63"/>
                    </a:cubicBezTo>
                    <a:cubicBezTo>
                      <a:pt x="221" y="76"/>
                      <a:pt x="167" y="65"/>
                      <a:pt x="162" y="79"/>
                    </a:cubicBezTo>
                    <a:cubicBezTo>
                      <a:pt x="157" y="93"/>
                      <a:pt x="209" y="137"/>
                      <a:pt x="202" y="147"/>
                    </a:cubicBezTo>
                    <a:cubicBezTo>
                      <a:pt x="195" y="157"/>
                      <a:pt x="131" y="130"/>
                      <a:pt x="118" y="139"/>
                    </a:cubicBezTo>
                    <a:cubicBezTo>
                      <a:pt x="105" y="148"/>
                      <a:pt x="135" y="193"/>
                      <a:pt x="122" y="203"/>
                    </a:cubicBezTo>
                    <a:cubicBezTo>
                      <a:pt x="109" y="213"/>
                      <a:pt x="50" y="190"/>
                      <a:pt x="42" y="199"/>
                    </a:cubicBezTo>
                    <a:cubicBezTo>
                      <a:pt x="34" y="208"/>
                      <a:pt x="81" y="242"/>
                      <a:pt x="74" y="255"/>
                    </a:cubicBezTo>
                    <a:cubicBezTo>
                      <a:pt x="67" y="268"/>
                      <a:pt x="0" y="270"/>
                      <a:pt x="2" y="279"/>
                    </a:cubicBezTo>
                    <a:cubicBezTo>
                      <a:pt x="4" y="288"/>
                      <a:pt x="78" y="295"/>
                      <a:pt x="86" y="307"/>
                    </a:cubicBezTo>
                    <a:cubicBezTo>
                      <a:pt x="94" y="319"/>
                      <a:pt x="45" y="339"/>
                      <a:pt x="50" y="351"/>
                    </a:cubicBezTo>
                    <a:cubicBezTo>
                      <a:pt x="55" y="363"/>
                      <a:pt x="101" y="371"/>
                      <a:pt x="118" y="379"/>
                    </a:cubicBezTo>
                    <a:cubicBezTo>
                      <a:pt x="135" y="387"/>
                      <a:pt x="154" y="408"/>
                      <a:pt x="146" y="41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65" name="AutoShape 8"/>
            <p:cNvSpPr>
              <a:spLocks noChangeAspect="1" noChangeArrowheads="1"/>
            </p:cNvSpPr>
            <p:nvPr/>
          </p:nvSpPr>
          <p:spPr bwMode="auto">
            <a:xfrm flipH="1" flipV="1">
              <a:off x="826" y="1676"/>
              <a:ext cx="87" cy="58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6" name="Group 9"/>
            <p:cNvGrpSpPr>
              <a:grpSpLocks noChangeAspect="1"/>
            </p:cNvGrpSpPr>
            <p:nvPr/>
          </p:nvGrpSpPr>
          <p:grpSpPr bwMode="auto">
            <a:xfrm rot="5400000" flipH="1" flipV="1">
              <a:off x="575" y="1594"/>
              <a:ext cx="117" cy="77"/>
              <a:chOff x="1047" y="363"/>
              <a:chExt cx="194" cy="130"/>
            </a:xfrm>
          </p:grpSpPr>
          <p:sp>
            <p:nvSpPr>
              <p:cNvPr id="30767" name="Freeform 10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Freeform 11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898525" y="947738"/>
            <a:ext cx="8937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/>
              <a:t>Smc2</a:t>
            </a: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855663" y="2984500"/>
            <a:ext cx="8937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/>
              <a:t>Smc4</a:t>
            </a:r>
          </a:p>
        </p:txBody>
      </p:sp>
      <p:sp>
        <p:nvSpPr>
          <p:cNvPr id="30727" name="AutoShape 14"/>
          <p:cNvSpPr>
            <a:spLocks noChangeArrowheads="1"/>
          </p:cNvSpPr>
          <p:nvPr/>
        </p:nvSpPr>
        <p:spPr bwMode="auto">
          <a:xfrm>
            <a:off x="2471738" y="1206500"/>
            <a:ext cx="838200" cy="3635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Cap-D3</a:t>
            </a:r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556665" y="272831"/>
            <a:ext cx="680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Condensins</a:t>
            </a:r>
            <a:r>
              <a:rPr lang="en-US" sz="2400" dirty="0"/>
              <a:t> are </a:t>
            </a:r>
            <a:r>
              <a:rPr lang="en-US" sz="2400" dirty="0" err="1"/>
              <a:t>ATPase</a:t>
            </a:r>
            <a:r>
              <a:rPr lang="en-US" sz="2400" dirty="0"/>
              <a:t> molecular machines.</a:t>
            </a:r>
          </a:p>
        </p:txBody>
      </p:sp>
      <p:grpSp>
        <p:nvGrpSpPr>
          <p:cNvPr id="30729" name="Group 44"/>
          <p:cNvGrpSpPr>
            <a:grpSpLocks/>
          </p:cNvGrpSpPr>
          <p:nvPr/>
        </p:nvGrpSpPr>
        <p:grpSpPr bwMode="auto">
          <a:xfrm>
            <a:off x="5489575" y="2470150"/>
            <a:ext cx="1978025" cy="1616075"/>
            <a:chOff x="3320" y="862"/>
            <a:chExt cx="1246" cy="1018"/>
          </a:xfrm>
        </p:grpSpPr>
        <p:sp>
          <p:nvSpPr>
            <p:cNvPr id="30756" name="Freeform 19"/>
            <p:cNvSpPr>
              <a:spLocks noChangeAspect="1"/>
            </p:cNvSpPr>
            <p:nvPr/>
          </p:nvSpPr>
          <p:spPr bwMode="auto">
            <a:xfrm rot="18244060" flipH="1">
              <a:off x="3658" y="1043"/>
              <a:ext cx="452" cy="972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AutoShape 21"/>
            <p:cNvSpPr>
              <a:spLocks noChangeAspect="1" noChangeArrowheads="1"/>
            </p:cNvSpPr>
            <p:nvPr/>
          </p:nvSpPr>
          <p:spPr bwMode="auto">
            <a:xfrm rot="-10756679">
              <a:off x="4186" y="862"/>
              <a:ext cx="339" cy="157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Freeform 22"/>
            <p:cNvSpPr>
              <a:spLocks noChangeAspect="1"/>
            </p:cNvSpPr>
            <p:nvPr/>
          </p:nvSpPr>
          <p:spPr bwMode="auto">
            <a:xfrm rot="-6882926">
              <a:off x="3706" y="725"/>
              <a:ext cx="454" cy="976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AutoShape 23"/>
            <p:cNvSpPr>
              <a:spLocks noChangeAspect="1" noChangeArrowheads="1"/>
            </p:cNvSpPr>
            <p:nvPr/>
          </p:nvSpPr>
          <p:spPr bwMode="auto">
            <a:xfrm flipH="1" flipV="1">
              <a:off x="4225" y="1723"/>
              <a:ext cx="341" cy="15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0" name="Group 24"/>
            <p:cNvGrpSpPr>
              <a:grpSpLocks noChangeAspect="1"/>
            </p:cNvGrpSpPr>
            <p:nvPr/>
          </p:nvGrpSpPr>
          <p:grpSpPr bwMode="auto">
            <a:xfrm rot="5400000" flipH="1" flipV="1">
              <a:off x="3312" y="1198"/>
              <a:ext cx="318" cy="302"/>
              <a:chOff x="1047" y="363"/>
              <a:chExt cx="194" cy="130"/>
            </a:xfrm>
          </p:grpSpPr>
          <p:sp>
            <p:nvSpPr>
              <p:cNvPr id="30761" name="Freeform 25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Freeform 26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30" name="Group 32"/>
          <p:cNvGrpSpPr>
            <a:grpSpLocks/>
          </p:cNvGrpSpPr>
          <p:nvPr/>
        </p:nvGrpSpPr>
        <p:grpSpPr bwMode="auto">
          <a:xfrm>
            <a:off x="7296150" y="1895475"/>
            <a:ext cx="1236663" cy="854075"/>
            <a:chOff x="4484" y="1012"/>
            <a:chExt cx="779" cy="538"/>
          </a:xfrm>
        </p:grpSpPr>
        <p:sp>
          <p:nvSpPr>
            <p:cNvPr id="30754" name="Oval 17"/>
            <p:cNvSpPr>
              <a:spLocks noChangeAspect="1" noChangeArrowheads="1"/>
            </p:cNvSpPr>
            <p:nvPr/>
          </p:nvSpPr>
          <p:spPr bwMode="auto">
            <a:xfrm>
              <a:off x="4484" y="1236"/>
              <a:ext cx="581" cy="314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>
                  <a:solidFill>
                    <a:srgbClr val="FF0000"/>
                  </a:solidFill>
                </a:rPr>
                <a:t>Cap-H2</a:t>
              </a:r>
            </a:p>
          </p:txBody>
        </p:sp>
        <p:sp>
          <p:nvSpPr>
            <p:cNvPr id="30755" name="AutoShape 27"/>
            <p:cNvSpPr>
              <a:spLocks noChangeArrowheads="1"/>
            </p:cNvSpPr>
            <p:nvPr/>
          </p:nvSpPr>
          <p:spPr bwMode="auto">
            <a:xfrm>
              <a:off x="4735" y="1012"/>
              <a:ext cx="528" cy="22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Cap-D3</a:t>
              </a:r>
            </a:p>
          </p:txBody>
        </p:sp>
      </p:grpSp>
      <p:sp>
        <p:nvSpPr>
          <p:cNvPr id="30731" name="Line 28"/>
          <p:cNvSpPr>
            <a:spLocks noChangeShapeType="1"/>
          </p:cNvSpPr>
          <p:nvPr/>
        </p:nvSpPr>
        <p:spPr bwMode="auto">
          <a:xfrm>
            <a:off x="2497138" y="197326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29"/>
          <p:cNvSpPr>
            <a:spLocks noChangeShapeType="1"/>
          </p:cNvSpPr>
          <p:nvPr/>
        </p:nvSpPr>
        <p:spPr bwMode="auto">
          <a:xfrm flipH="1">
            <a:off x="2506663" y="2268538"/>
            <a:ext cx="24034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30"/>
          <p:cNvSpPr txBox="1">
            <a:spLocks noChangeArrowheads="1"/>
          </p:cNvSpPr>
          <p:nvPr/>
        </p:nvSpPr>
        <p:spPr bwMode="auto">
          <a:xfrm>
            <a:off x="3319463" y="16351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ATP</a:t>
            </a:r>
          </a:p>
        </p:txBody>
      </p:sp>
      <p:sp>
        <p:nvSpPr>
          <p:cNvPr id="30734" name="Text Box 31"/>
          <p:cNvSpPr txBox="1">
            <a:spLocks noChangeArrowheads="1"/>
          </p:cNvSpPr>
          <p:nvPr/>
        </p:nvSpPr>
        <p:spPr bwMode="auto">
          <a:xfrm>
            <a:off x="2874963" y="2312988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ATP hydrolysis</a:t>
            </a:r>
          </a:p>
        </p:txBody>
      </p:sp>
      <p:grpSp>
        <p:nvGrpSpPr>
          <p:cNvPr id="30735" name="Group 45"/>
          <p:cNvGrpSpPr>
            <a:grpSpLocks/>
          </p:cNvGrpSpPr>
          <p:nvPr/>
        </p:nvGrpSpPr>
        <p:grpSpPr bwMode="auto">
          <a:xfrm>
            <a:off x="5422900" y="895350"/>
            <a:ext cx="1978025" cy="1616075"/>
            <a:chOff x="3320" y="862"/>
            <a:chExt cx="1246" cy="1018"/>
          </a:xfrm>
        </p:grpSpPr>
        <p:sp>
          <p:nvSpPr>
            <p:cNvPr id="30747" name="Freeform 46"/>
            <p:cNvSpPr>
              <a:spLocks noChangeAspect="1"/>
            </p:cNvSpPr>
            <p:nvPr/>
          </p:nvSpPr>
          <p:spPr bwMode="auto">
            <a:xfrm rot="18244060" flipH="1">
              <a:off x="3658" y="1043"/>
              <a:ext cx="452" cy="972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AutoShape 47"/>
            <p:cNvSpPr>
              <a:spLocks noChangeAspect="1" noChangeArrowheads="1"/>
            </p:cNvSpPr>
            <p:nvPr/>
          </p:nvSpPr>
          <p:spPr bwMode="auto">
            <a:xfrm rot="-10756679">
              <a:off x="4186" y="862"/>
              <a:ext cx="339" cy="157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Freeform 48"/>
            <p:cNvSpPr>
              <a:spLocks noChangeAspect="1"/>
            </p:cNvSpPr>
            <p:nvPr/>
          </p:nvSpPr>
          <p:spPr bwMode="auto">
            <a:xfrm rot="-6882926">
              <a:off x="3706" y="725"/>
              <a:ext cx="454" cy="976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AutoShape 49"/>
            <p:cNvSpPr>
              <a:spLocks noChangeAspect="1" noChangeArrowheads="1"/>
            </p:cNvSpPr>
            <p:nvPr/>
          </p:nvSpPr>
          <p:spPr bwMode="auto">
            <a:xfrm flipH="1" flipV="1">
              <a:off x="4225" y="1723"/>
              <a:ext cx="341" cy="15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51" name="Group 50"/>
            <p:cNvGrpSpPr>
              <a:grpSpLocks noChangeAspect="1"/>
            </p:cNvGrpSpPr>
            <p:nvPr/>
          </p:nvGrpSpPr>
          <p:grpSpPr bwMode="auto">
            <a:xfrm rot="5400000" flipH="1" flipV="1">
              <a:off x="3312" y="1198"/>
              <a:ext cx="318" cy="302"/>
              <a:chOff x="1047" y="363"/>
              <a:chExt cx="194" cy="130"/>
            </a:xfrm>
          </p:grpSpPr>
          <p:sp>
            <p:nvSpPr>
              <p:cNvPr id="30752" name="Freeform 51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Freeform 52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36" name="Group 53"/>
          <p:cNvGrpSpPr>
            <a:grpSpLocks/>
          </p:cNvGrpSpPr>
          <p:nvPr/>
        </p:nvGrpSpPr>
        <p:grpSpPr bwMode="auto">
          <a:xfrm>
            <a:off x="5549900" y="4043363"/>
            <a:ext cx="1978025" cy="1616075"/>
            <a:chOff x="3320" y="862"/>
            <a:chExt cx="1246" cy="1018"/>
          </a:xfrm>
        </p:grpSpPr>
        <p:sp>
          <p:nvSpPr>
            <p:cNvPr id="30740" name="Freeform 54"/>
            <p:cNvSpPr>
              <a:spLocks noChangeAspect="1"/>
            </p:cNvSpPr>
            <p:nvPr/>
          </p:nvSpPr>
          <p:spPr bwMode="auto">
            <a:xfrm rot="18244060" flipH="1">
              <a:off x="3658" y="1043"/>
              <a:ext cx="452" cy="972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AutoShape 55"/>
            <p:cNvSpPr>
              <a:spLocks noChangeAspect="1" noChangeArrowheads="1"/>
            </p:cNvSpPr>
            <p:nvPr/>
          </p:nvSpPr>
          <p:spPr bwMode="auto">
            <a:xfrm rot="-10756679">
              <a:off x="4186" y="862"/>
              <a:ext cx="339" cy="157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Freeform 56"/>
            <p:cNvSpPr>
              <a:spLocks noChangeAspect="1"/>
            </p:cNvSpPr>
            <p:nvPr/>
          </p:nvSpPr>
          <p:spPr bwMode="auto">
            <a:xfrm rot="-6882926">
              <a:off x="3706" y="725"/>
              <a:ext cx="454" cy="976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AutoShape 57"/>
            <p:cNvSpPr>
              <a:spLocks noChangeAspect="1" noChangeArrowheads="1"/>
            </p:cNvSpPr>
            <p:nvPr/>
          </p:nvSpPr>
          <p:spPr bwMode="auto">
            <a:xfrm flipH="1" flipV="1">
              <a:off x="4225" y="1723"/>
              <a:ext cx="341" cy="15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44" name="Group 58"/>
            <p:cNvGrpSpPr>
              <a:grpSpLocks noChangeAspect="1"/>
            </p:cNvGrpSpPr>
            <p:nvPr/>
          </p:nvGrpSpPr>
          <p:grpSpPr bwMode="auto">
            <a:xfrm rot="5400000" flipH="1" flipV="1">
              <a:off x="3312" y="1198"/>
              <a:ext cx="318" cy="302"/>
              <a:chOff x="1047" y="363"/>
              <a:chExt cx="194" cy="130"/>
            </a:xfrm>
          </p:grpSpPr>
          <p:sp>
            <p:nvSpPr>
              <p:cNvPr id="30745" name="Freeform 59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Freeform 60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37" name="Group 69"/>
          <p:cNvGrpSpPr>
            <a:grpSpLocks/>
          </p:cNvGrpSpPr>
          <p:nvPr/>
        </p:nvGrpSpPr>
        <p:grpSpPr bwMode="auto">
          <a:xfrm>
            <a:off x="7356475" y="3444875"/>
            <a:ext cx="1236663" cy="854075"/>
            <a:chOff x="4484" y="1012"/>
            <a:chExt cx="779" cy="538"/>
          </a:xfrm>
        </p:grpSpPr>
        <p:sp>
          <p:nvSpPr>
            <p:cNvPr id="30738" name="Oval 70"/>
            <p:cNvSpPr>
              <a:spLocks noChangeAspect="1" noChangeArrowheads="1"/>
            </p:cNvSpPr>
            <p:nvPr/>
          </p:nvSpPr>
          <p:spPr bwMode="auto">
            <a:xfrm>
              <a:off x="4484" y="1236"/>
              <a:ext cx="581" cy="314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100">
                  <a:solidFill>
                    <a:srgbClr val="FF0000"/>
                  </a:solidFill>
                </a:rPr>
                <a:t>Cap-H2</a:t>
              </a:r>
            </a:p>
          </p:txBody>
        </p:sp>
        <p:sp>
          <p:nvSpPr>
            <p:cNvPr id="30739" name="AutoShape 71"/>
            <p:cNvSpPr>
              <a:spLocks noChangeArrowheads="1"/>
            </p:cNvSpPr>
            <p:nvPr/>
          </p:nvSpPr>
          <p:spPr bwMode="auto">
            <a:xfrm>
              <a:off x="4735" y="1012"/>
              <a:ext cx="528" cy="22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Cap-D3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6AD8178-29C6-454E-9A55-FE600AFCED72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31747" name="Group 91"/>
          <p:cNvGrpSpPr>
            <a:grpSpLocks noChangeAspect="1"/>
          </p:cNvGrpSpPr>
          <p:nvPr/>
        </p:nvGrpSpPr>
        <p:grpSpPr bwMode="auto">
          <a:xfrm>
            <a:off x="7620000" y="3230672"/>
            <a:ext cx="1524000" cy="1522412"/>
            <a:chOff x="3151" y="1401"/>
            <a:chExt cx="2288" cy="2127"/>
          </a:xfrm>
        </p:grpSpPr>
        <p:sp>
          <p:nvSpPr>
            <p:cNvPr id="31858" name="Freeform 92"/>
            <p:cNvSpPr>
              <a:spLocks noChangeAspect="1"/>
            </p:cNvSpPr>
            <p:nvPr/>
          </p:nvSpPr>
          <p:spPr bwMode="auto">
            <a:xfrm rot="4029720" flipH="1">
              <a:off x="4332" y="1627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9" name="Freeform 93"/>
            <p:cNvSpPr>
              <a:spLocks noChangeAspect="1"/>
            </p:cNvSpPr>
            <p:nvPr/>
          </p:nvSpPr>
          <p:spPr bwMode="auto">
            <a:xfrm rot="7709107" flipH="1">
              <a:off x="4791" y="2137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0" name="Freeform 94"/>
            <p:cNvSpPr>
              <a:spLocks noChangeAspect="1"/>
            </p:cNvSpPr>
            <p:nvPr/>
          </p:nvSpPr>
          <p:spPr bwMode="auto">
            <a:xfrm rot="11086553" flipH="1">
              <a:off x="4554" y="2772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1" name="Freeform 95"/>
            <p:cNvSpPr>
              <a:spLocks noChangeAspect="1"/>
            </p:cNvSpPr>
            <p:nvPr/>
          </p:nvSpPr>
          <p:spPr bwMode="auto">
            <a:xfrm rot="14961372" flipH="1">
              <a:off x="3907" y="2903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2" name="Freeform 96"/>
            <p:cNvSpPr>
              <a:spLocks noChangeAspect="1"/>
            </p:cNvSpPr>
            <p:nvPr/>
          </p:nvSpPr>
          <p:spPr bwMode="auto">
            <a:xfrm rot="18739643" flipH="1">
              <a:off x="3497" y="2398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3" name="Freeform 97"/>
            <p:cNvSpPr>
              <a:spLocks noChangeAspect="1"/>
            </p:cNvSpPr>
            <p:nvPr/>
          </p:nvSpPr>
          <p:spPr bwMode="auto">
            <a:xfrm rot="552851" flipH="1">
              <a:off x="3705" y="1774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90" name="Freeform 98"/>
            <p:cNvSpPr>
              <a:spLocks noChangeAspect="1"/>
            </p:cNvSpPr>
            <p:nvPr/>
          </p:nvSpPr>
          <p:spPr bwMode="auto">
            <a:xfrm>
              <a:off x="3151" y="1401"/>
              <a:ext cx="2288" cy="2127"/>
            </a:xfrm>
            <a:custGeom>
              <a:avLst/>
              <a:gdLst>
                <a:gd name="T0" fmla="*/ 462 w 965"/>
                <a:gd name="T1" fmla="*/ 126 h 868"/>
                <a:gd name="T2" fmla="*/ 590 w 965"/>
                <a:gd name="T3" fmla="*/ 174 h 868"/>
                <a:gd name="T4" fmla="*/ 657 w 965"/>
                <a:gd name="T5" fmla="*/ 150 h 868"/>
                <a:gd name="T6" fmla="*/ 702 w 965"/>
                <a:gd name="T7" fmla="*/ 94 h 868"/>
                <a:gd name="T8" fmla="*/ 710 w 965"/>
                <a:gd name="T9" fmla="*/ 14 h 868"/>
                <a:gd name="T10" fmla="*/ 676 w 965"/>
                <a:gd name="T11" fmla="*/ 11 h 868"/>
                <a:gd name="T12" fmla="*/ 614 w 965"/>
                <a:gd name="T13" fmla="*/ 72 h 868"/>
                <a:gd name="T14" fmla="*/ 612 w 965"/>
                <a:gd name="T15" fmla="*/ 179 h 868"/>
                <a:gd name="T16" fmla="*/ 742 w 965"/>
                <a:gd name="T17" fmla="*/ 272 h 868"/>
                <a:gd name="T18" fmla="*/ 753 w 965"/>
                <a:gd name="T19" fmla="*/ 408 h 868"/>
                <a:gd name="T20" fmla="*/ 812 w 965"/>
                <a:gd name="T21" fmla="*/ 464 h 868"/>
                <a:gd name="T22" fmla="*/ 878 w 965"/>
                <a:gd name="T23" fmla="*/ 475 h 868"/>
                <a:gd name="T24" fmla="*/ 953 w 965"/>
                <a:gd name="T25" fmla="*/ 448 h 868"/>
                <a:gd name="T26" fmla="*/ 950 w 965"/>
                <a:gd name="T27" fmla="*/ 419 h 868"/>
                <a:gd name="T28" fmla="*/ 862 w 965"/>
                <a:gd name="T29" fmla="*/ 387 h 868"/>
                <a:gd name="T30" fmla="*/ 785 w 965"/>
                <a:gd name="T31" fmla="*/ 411 h 868"/>
                <a:gd name="T32" fmla="*/ 750 w 965"/>
                <a:gd name="T33" fmla="*/ 451 h 868"/>
                <a:gd name="T34" fmla="*/ 753 w 965"/>
                <a:gd name="T35" fmla="*/ 587 h 868"/>
                <a:gd name="T36" fmla="*/ 628 w 965"/>
                <a:gd name="T37" fmla="*/ 664 h 868"/>
                <a:gd name="T38" fmla="*/ 617 w 965"/>
                <a:gd name="T39" fmla="*/ 718 h 868"/>
                <a:gd name="T40" fmla="*/ 641 w 965"/>
                <a:gd name="T41" fmla="*/ 790 h 868"/>
                <a:gd name="T42" fmla="*/ 708 w 965"/>
                <a:gd name="T43" fmla="*/ 843 h 868"/>
                <a:gd name="T44" fmla="*/ 740 w 965"/>
                <a:gd name="T45" fmla="*/ 814 h 868"/>
                <a:gd name="T46" fmla="*/ 716 w 965"/>
                <a:gd name="T47" fmla="*/ 739 h 868"/>
                <a:gd name="T48" fmla="*/ 641 w 965"/>
                <a:gd name="T49" fmla="*/ 678 h 868"/>
                <a:gd name="T50" fmla="*/ 598 w 965"/>
                <a:gd name="T51" fmla="*/ 675 h 868"/>
                <a:gd name="T52" fmla="*/ 476 w 965"/>
                <a:gd name="T53" fmla="*/ 758 h 868"/>
                <a:gd name="T54" fmla="*/ 353 w 965"/>
                <a:gd name="T55" fmla="*/ 694 h 868"/>
                <a:gd name="T56" fmla="*/ 278 w 965"/>
                <a:gd name="T57" fmla="*/ 712 h 868"/>
                <a:gd name="T58" fmla="*/ 217 w 965"/>
                <a:gd name="T59" fmla="*/ 800 h 868"/>
                <a:gd name="T60" fmla="*/ 222 w 965"/>
                <a:gd name="T61" fmla="*/ 856 h 868"/>
                <a:gd name="T62" fmla="*/ 257 w 965"/>
                <a:gd name="T63" fmla="*/ 856 h 868"/>
                <a:gd name="T64" fmla="*/ 326 w 965"/>
                <a:gd name="T65" fmla="*/ 784 h 868"/>
                <a:gd name="T66" fmla="*/ 329 w 965"/>
                <a:gd name="T67" fmla="*/ 688 h 868"/>
                <a:gd name="T68" fmla="*/ 190 w 965"/>
                <a:gd name="T69" fmla="*/ 600 h 868"/>
                <a:gd name="T70" fmla="*/ 204 w 965"/>
                <a:gd name="T71" fmla="*/ 478 h 868"/>
                <a:gd name="T72" fmla="*/ 161 w 965"/>
                <a:gd name="T73" fmla="*/ 416 h 868"/>
                <a:gd name="T74" fmla="*/ 44 w 965"/>
                <a:gd name="T75" fmla="*/ 408 h 868"/>
                <a:gd name="T76" fmla="*/ 4 w 965"/>
                <a:gd name="T77" fmla="*/ 440 h 868"/>
                <a:gd name="T78" fmla="*/ 17 w 965"/>
                <a:gd name="T79" fmla="*/ 475 h 868"/>
                <a:gd name="T80" fmla="*/ 94 w 965"/>
                <a:gd name="T81" fmla="*/ 494 h 868"/>
                <a:gd name="T82" fmla="*/ 174 w 965"/>
                <a:gd name="T83" fmla="*/ 459 h 868"/>
                <a:gd name="T84" fmla="*/ 206 w 965"/>
                <a:gd name="T85" fmla="*/ 411 h 868"/>
                <a:gd name="T86" fmla="*/ 190 w 965"/>
                <a:gd name="T87" fmla="*/ 283 h 868"/>
                <a:gd name="T88" fmla="*/ 313 w 965"/>
                <a:gd name="T89" fmla="*/ 200 h 868"/>
                <a:gd name="T90" fmla="*/ 329 w 965"/>
                <a:gd name="T91" fmla="*/ 131 h 868"/>
                <a:gd name="T92" fmla="*/ 294 w 965"/>
                <a:gd name="T93" fmla="*/ 67 h 868"/>
                <a:gd name="T94" fmla="*/ 233 w 965"/>
                <a:gd name="T95" fmla="*/ 27 h 868"/>
                <a:gd name="T96" fmla="*/ 201 w 965"/>
                <a:gd name="T97" fmla="*/ 59 h 868"/>
                <a:gd name="T98" fmla="*/ 212 w 965"/>
                <a:gd name="T99" fmla="*/ 112 h 868"/>
                <a:gd name="T100" fmla="*/ 262 w 965"/>
                <a:gd name="T101" fmla="*/ 182 h 868"/>
                <a:gd name="T102" fmla="*/ 353 w 965"/>
                <a:gd name="T103" fmla="*/ 190 h 868"/>
                <a:gd name="T104" fmla="*/ 462 w 965"/>
                <a:gd name="T105" fmla="*/ 126 h 8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65"/>
                <a:gd name="T160" fmla="*/ 0 h 868"/>
                <a:gd name="T161" fmla="*/ 965 w 965"/>
                <a:gd name="T162" fmla="*/ 868 h 8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65" h="868">
                  <a:moveTo>
                    <a:pt x="462" y="126"/>
                  </a:moveTo>
                  <a:cubicBezTo>
                    <a:pt x="501" y="123"/>
                    <a:pt x="558" y="170"/>
                    <a:pt x="590" y="174"/>
                  </a:cubicBezTo>
                  <a:cubicBezTo>
                    <a:pt x="622" y="178"/>
                    <a:pt x="638" y="163"/>
                    <a:pt x="657" y="150"/>
                  </a:cubicBezTo>
                  <a:cubicBezTo>
                    <a:pt x="676" y="137"/>
                    <a:pt x="693" y="117"/>
                    <a:pt x="702" y="94"/>
                  </a:cubicBezTo>
                  <a:cubicBezTo>
                    <a:pt x="711" y="71"/>
                    <a:pt x="714" y="28"/>
                    <a:pt x="710" y="14"/>
                  </a:cubicBezTo>
                  <a:cubicBezTo>
                    <a:pt x="706" y="0"/>
                    <a:pt x="692" y="1"/>
                    <a:pt x="676" y="11"/>
                  </a:cubicBezTo>
                  <a:cubicBezTo>
                    <a:pt x="660" y="21"/>
                    <a:pt x="625" y="44"/>
                    <a:pt x="614" y="72"/>
                  </a:cubicBezTo>
                  <a:cubicBezTo>
                    <a:pt x="603" y="100"/>
                    <a:pt x="591" y="146"/>
                    <a:pt x="612" y="179"/>
                  </a:cubicBezTo>
                  <a:cubicBezTo>
                    <a:pt x="633" y="212"/>
                    <a:pt x="719" y="234"/>
                    <a:pt x="742" y="272"/>
                  </a:cubicBezTo>
                  <a:cubicBezTo>
                    <a:pt x="765" y="310"/>
                    <a:pt x="741" y="376"/>
                    <a:pt x="753" y="408"/>
                  </a:cubicBezTo>
                  <a:cubicBezTo>
                    <a:pt x="765" y="440"/>
                    <a:pt x="791" y="453"/>
                    <a:pt x="812" y="464"/>
                  </a:cubicBezTo>
                  <a:cubicBezTo>
                    <a:pt x="833" y="475"/>
                    <a:pt x="855" y="478"/>
                    <a:pt x="878" y="475"/>
                  </a:cubicBezTo>
                  <a:cubicBezTo>
                    <a:pt x="901" y="472"/>
                    <a:pt x="941" y="457"/>
                    <a:pt x="953" y="448"/>
                  </a:cubicBezTo>
                  <a:cubicBezTo>
                    <a:pt x="965" y="439"/>
                    <a:pt x="965" y="429"/>
                    <a:pt x="950" y="419"/>
                  </a:cubicBezTo>
                  <a:cubicBezTo>
                    <a:pt x="935" y="409"/>
                    <a:pt x="889" y="388"/>
                    <a:pt x="862" y="387"/>
                  </a:cubicBezTo>
                  <a:cubicBezTo>
                    <a:pt x="835" y="386"/>
                    <a:pt x="804" y="400"/>
                    <a:pt x="785" y="411"/>
                  </a:cubicBezTo>
                  <a:cubicBezTo>
                    <a:pt x="766" y="422"/>
                    <a:pt x="755" y="422"/>
                    <a:pt x="750" y="451"/>
                  </a:cubicBezTo>
                  <a:cubicBezTo>
                    <a:pt x="745" y="480"/>
                    <a:pt x="773" y="552"/>
                    <a:pt x="753" y="587"/>
                  </a:cubicBezTo>
                  <a:cubicBezTo>
                    <a:pt x="733" y="622"/>
                    <a:pt x="651" y="642"/>
                    <a:pt x="628" y="664"/>
                  </a:cubicBezTo>
                  <a:cubicBezTo>
                    <a:pt x="605" y="686"/>
                    <a:pt x="615" y="697"/>
                    <a:pt x="617" y="718"/>
                  </a:cubicBezTo>
                  <a:cubicBezTo>
                    <a:pt x="619" y="739"/>
                    <a:pt x="626" y="769"/>
                    <a:pt x="641" y="790"/>
                  </a:cubicBezTo>
                  <a:cubicBezTo>
                    <a:pt x="656" y="811"/>
                    <a:pt x="692" y="839"/>
                    <a:pt x="708" y="843"/>
                  </a:cubicBezTo>
                  <a:cubicBezTo>
                    <a:pt x="724" y="847"/>
                    <a:pt x="739" y="831"/>
                    <a:pt x="740" y="814"/>
                  </a:cubicBezTo>
                  <a:cubicBezTo>
                    <a:pt x="741" y="797"/>
                    <a:pt x="733" y="762"/>
                    <a:pt x="716" y="739"/>
                  </a:cubicBezTo>
                  <a:cubicBezTo>
                    <a:pt x="699" y="716"/>
                    <a:pt x="661" y="689"/>
                    <a:pt x="641" y="678"/>
                  </a:cubicBezTo>
                  <a:cubicBezTo>
                    <a:pt x="621" y="667"/>
                    <a:pt x="625" y="662"/>
                    <a:pt x="598" y="675"/>
                  </a:cubicBezTo>
                  <a:cubicBezTo>
                    <a:pt x="571" y="688"/>
                    <a:pt x="517" y="755"/>
                    <a:pt x="476" y="758"/>
                  </a:cubicBezTo>
                  <a:cubicBezTo>
                    <a:pt x="435" y="761"/>
                    <a:pt x="386" y="702"/>
                    <a:pt x="353" y="694"/>
                  </a:cubicBezTo>
                  <a:cubicBezTo>
                    <a:pt x="320" y="686"/>
                    <a:pt x="301" y="694"/>
                    <a:pt x="278" y="712"/>
                  </a:cubicBezTo>
                  <a:cubicBezTo>
                    <a:pt x="255" y="730"/>
                    <a:pt x="226" y="776"/>
                    <a:pt x="217" y="800"/>
                  </a:cubicBezTo>
                  <a:cubicBezTo>
                    <a:pt x="208" y="824"/>
                    <a:pt x="215" y="847"/>
                    <a:pt x="222" y="856"/>
                  </a:cubicBezTo>
                  <a:cubicBezTo>
                    <a:pt x="229" y="865"/>
                    <a:pt x="240" y="868"/>
                    <a:pt x="257" y="856"/>
                  </a:cubicBezTo>
                  <a:cubicBezTo>
                    <a:pt x="274" y="844"/>
                    <a:pt x="314" y="812"/>
                    <a:pt x="326" y="784"/>
                  </a:cubicBezTo>
                  <a:cubicBezTo>
                    <a:pt x="338" y="756"/>
                    <a:pt x="352" y="719"/>
                    <a:pt x="329" y="688"/>
                  </a:cubicBezTo>
                  <a:cubicBezTo>
                    <a:pt x="306" y="657"/>
                    <a:pt x="211" y="635"/>
                    <a:pt x="190" y="600"/>
                  </a:cubicBezTo>
                  <a:cubicBezTo>
                    <a:pt x="169" y="565"/>
                    <a:pt x="209" y="509"/>
                    <a:pt x="204" y="478"/>
                  </a:cubicBezTo>
                  <a:cubicBezTo>
                    <a:pt x="199" y="447"/>
                    <a:pt x="188" y="428"/>
                    <a:pt x="161" y="416"/>
                  </a:cubicBezTo>
                  <a:cubicBezTo>
                    <a:pt x="134" y="404"/>
                    <a:pt x="70" y="404"/>
                    <a:pt x="44" y="408"/>
                  </a:cubicBezTo>
                  <a:cubicBezTo>
                    <a:pt x="18" y="412"/>
                    <a:pt x="8" y="429"/>
                    <a:pt x="4" y="440"/>
                  </a:cubicBezTo>
                  <a:cubicBezTo>
                    <a:pt x="0" y="451"/>
                    <a:pt x="2" y="466"/>
                    <a:pt x="17" y="475"/>
                  </a:cubicBezTo>
                  <a:cubicBezTo>
                    <a:pt x="32" y="484"/>
                    <a:pt x="68" y="497"/>
                    <a:pt x="94" y="494"/>
                  </a:cubicBezTo>
                  <a:cubicBezTo>
                    <a:pt x="120" y="491"/>
                    <a:pt x="155" y="473"/>
                    <a:pt x="174" y="459"/>
                  </a:cubicBezTo>
                  <a:cubicBezTo>
                    <a:pt x="193" y="445"/>
                    <a:pt x="203" y="440"/>
                    <a:pt x="206" y="411"/>
                  </a:cubicBezTo>
                  <a:cubicBezTo>
                    <a:pt x="209" y="382"/>
                    <a:pt x="172" y="318"/>
                    <a:pt x="190" y="283"/>
                  </a:cubicBezTo>
                  <a:cubicBezTo>
                    <a:pt x="208" y="248"/>
                    <a:pt x="290" y="225"/>
                    <a:pt x="313" y="200"/>
                  </a:cubicBezTo>
                  <a:cubicBezTo>
                    <a:pt x="336" y="175"/>
                    <a:pt x="332" y="153"/>
                    <a:pt x="329" y="131"/>
                  </a:cubicBezTo>
                  <a:cubicBezTo>
                    <a:pt x="326" y="109"/>
                    <a:pt x="310" y="84"/>
                    <a:pt x="294" y="67"/>
                  </a:cubicBezTo>
                  <a:cubicBezTo>
                    <a:pt x="278" y="50"/>
                    <a:pt x="248" y="28"/>
                    <a:pt x="233" y="27"/>
                  </a:cubicBezTo>
                  <a:cubicBezTo>
                    <a:pt x="218" y="26"/>
                    <a:pt x="204" y="45"/>
                    <a:pt x="201" y="59"/>
                  </a:cubicBezTo>
                  <a:cubicBezTo>
                    <a:pt x="198" y="73"/>
                    <a:pt x="202" y="92"/>
                    <a:pt x="212" y="112"/>
                  </a:cubicBezTo>
                  <a:cubicBezTo>
                    <a:pt x="222" y="132"/>
                    <a:pt x="239" y="169"/>
                    <a:pt x="262" y="182"/>
                  </a:cubicBezTo>
                  <a:cubicBezTo>
                    <a:pt x="285" y="195"/>
                    <a:pt x="317" y="199"/>
                    <a:pt x="353" y="190"/>
                  </a:cubicBezTo>
                  <a:cubicBezTo>
                    <a:pt x="389" y="181"/>
                    <a:pt x="423" y="129"/>
                    <a:pt x="462" y="126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5" name="AutoShape 99"/>
            <p:cNvSpPr>
              <a:spLocks noChangeAspect="1" noChangeArrowheads="1"/>
            </p:cNvSpPr>
            <p:nvPr/>
          </p:nvSpPr>
          <p:spPr bwMode="auto">
            <a:xfrm rot="4582651" flipH="1">
              <a:off x="4223" y="1894"/>
              <a:ext cx="144" cy="96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6" name="Freeform 100"/>
            <p:cNvSpPr>
              <a:spLocks noChangeAspect="1"/>
            </p:cNvSpPr>
            <p:nvPr/>
          </p:nvSpPr>
          <p:spPr bwMode="auto">
            <a:xfrm rot="-688681">
              <a:off x="4525" y="1725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67" name="Group 101"/>
            <p:cNvGrpSpPr>
              <a:grpSpLocks noChangeAspect="1"/>
            </p:cNvGrpSpPr>
            <p:nvPr/>
          </p:nvGrpSpPr>
          <p:grpSpPr bwMode="auto">
            <a:xfrm rot="1670520">
              <a:off x="4574" y="1630"/>
              <a:ext cx="194" cy="130"/>
              <a:chOff x="1047" y="363"/>
              <a:chExt cx="194" cy="130"/>
            </a:xfrm>
          </p:grpSpPr>
          <p:sp>
            <p:nvSpPr>
              <p:cNvPr id="31905" name="Freeform 102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6" name="Freeform 103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68" name="AutoShape 104"/>
            <p:cNvSpPr>
              <a:spLocks noChangeAspect="1" noChangeArrowheads="1"/>
            </p:cNvSpPr>
            <p:nvPr/>
          </p:nvSpPr>
          <p:spPr bwMode="auto">
            <a:xfrm rot="379566" flipH="1">
              <a:off x="3781" y="2140"/>
              <a:ext cx="144" cy="96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9" name="Freeform 105"/>
            <p:cNvSpPr>
              <a:spLocks noChangeAspect="1"/>
            </p:cNvSpPr>
            <p:nvPr/>
          </p:nvSpPr>
          <p:spPr bwMode="auto">
            <a:xfrm rot="-4165550">
              <a:off x="3890" y="1662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70" name="Group 106"/>
            <p:cNvGrpSpPr>
              <a:grpSpLocks noChangeAspect="1"/>
            </p:cNvGrpSpPr>
            <p:nvPr/>
          </p:nvGrpSpPr>
          <p:grpSpPr bwMode="auto">
            <a:xfrm rot="-1806349">
              <a:off x="3735" y="1674"/>
              <a:ext cx="194" cy="130"/>
              <a:chOff x="1047" y="363"/>
              <a:chExt cx="194" cy="130"/>
            </a:xfrm>
          </p:grpSpPr>
          <p:sp>
            <p:nvSpPr>
              <p:cNvPr id="31903" name="Freeform 107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4" name="Freeform 108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71" name="AutoShape 109"/>
            <p:cNvSpPr>
              <a:spLocks noChangeAspect="1" noChangeArrowheads="1"/>
            </p:cNvSpPr>
            <p:nvPr/>
          </p:nvSpPr>
          <p:spPr bwMode="auto">
            <a:xfrm rot="19895284" flipH="1">
              <a:off x="3742" y="2663"/>
              <a:ext cx="144" cy="96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2" name="Freeform 110"/>
            <p:cNvSpPr>
              <a:spLocks noChangeAspect="1"/>
            </p:cNvSpPr>
            <p:nvPr/>
          </p:nvSpPr>
          <p:spPr bwMode="auto">
            <a:xfrm rot="-7578758">
              <a:off x="3505" y="2182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73" name="Group 111"/>
            <p:cNvGrpSpPr>
              <a:grpSpLocks noChangeAspect="1"/>
            </p:cNvGrpSpPr>
            <p:nvPr/>
          </p:nvGrpSpPr>
          <p:grpSpPr bwMode="auto">
            <a:xfrm rot="-5219558">
              <a:off x="3329" y="2418"/>
              <a:ext cx="194" cy="130"/>
              <a:chOff x="1047" y="363"/>
              <a:chExt cx="194" cy="130"/>
            </a:xfrm>
          </p:grpSpPr>
          <p:sp>
            <p:nvSpPr>
              <p:cNvPr id="31901" name="Freeform 112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2" name="Freeform 113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74" name="AutoShape 114"/>
            <p:cNvSpPr>
              <a:spLocks noChangeAspect="1" noChangeArrowheads="1"/>
            </p:cNvSpPr>
            <p:nvPr/>
          </p:nvSpPr>
          <p:spPr bwMode="auto">
            <a:xfrm rot="15837997" flipH="1">
              <a:off x="4164" y="2977"/>
              <a:ext cx="144" cy="96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5" name="Freeform 115"/>
            <p:cNvSpPr>
              <a:spLocks noChangeAspect="1"/>
            </p:cNvSpPr>
            <p:nvPr/>
          </p:nvSpPr>
          <p:spPr bwMode="auto">
            <a:xfrm rot="10242971">
              <a:off x="3718" y="2799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76" name="Group 116"/>
            <p:cNvGrpSpPr>
              <a:grpSpLocks noChangeAspect="1"/>
            </p:cNvGrpSpPr>
            <p:nvPr/>
          </p:nvGrpSpPr>
          <p:grpSpPr bwMode="auto">
            <a:xfrm rot="-8997828">
              <a:off x="3745" y="3177"/>
              <a:ext cx="194" cy="130"/>
              <a:chOff x="1047" y="363"/>
              <a:chExt cx="194" cy="130"/>
            </a:xfrm>
          </p:grpSpPr>
          <p:sp>
            <p:nvSpPr>
              <p:cNvPr id="31899" name="Freeform 117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0" name="Freeform 118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77" name="AutoShape 119"/>
            <p:cNvSpPr>
              <a:spLocks noChangeAspect="1" noChangeArrowheads="1"/>
            </p:cNvSpPr>
            <p:nvPr/>
          </p:nvSpPr>
          <p:spPr bwMode="auto">
            <a:xfrm rot="11961996" flipH="1">
              <a:off x="4636" y="2713"/>
              <a:ext cx="144" cy="96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8" name="Freeform 120"/>
            <p:cNvSpPr>
              <a:spLocks noChangeAspect="1"/>
            </p:cNvSpPr>
            <p:nvPr/>
          </p:nvSpPr>
          <p:spPr bwMode="auto">
            <a:xfrm rot="6368152">
              <a:off x="4378" y="2898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79" name="Group 121"/>
            <p:cNvGrpSpPr>
              <a:grpSpLocks noChangeAspect="1"/>
            </p:cNvGrpSpPr>
            <p:nvPr/>
          </p:nvGrpSpPr>
          <p:grpSpPr bwMode="auto">
            <a:xfrm rot="8727352">
              <a:off x="4627" y="3155"/>
              <a:ext cx="194" cy="130"/>
              <a:chOff x="1047" y="363"/>
              <a:chExt cx="194" cy="130"/>
            </a:xfrm>
          </p:grpSpPr>
          <p:sp>
            <p:nvSpPr>
              <p:cNvPr id="31897" name="Freeform 122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8" name="Freeform 123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80" name="AutoShape 124"/>
            <p:cNvSpPr>
              <a:spLocks noChangeAspect="1" noChangeArrowheads="1"/>
            </p:cNvSpPr>
            <p:nvPr/>
          </p:nvSpPr>
          <p:spPr bwMode="auto">
            <a:xfrm rot="7762107" flipH="1">
              <a:off x="4677" y="2166"/>
              <a:ext cx="144" cy="96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1" name="Freeform 125"/>
            <p:cNvSpPr>
              <a:spLocks noChangeAspect="1"/>
            </p:cNvSpPr>
            <p:nvPr/>
          </p:nvSpPr>
          <p:spPr bwMode="auto">
            <a:xfrm rot="2990706">
              <a:off x="4798" y="2353"/>
              <a:ext cx="277" cy="414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82" name="Group 126"/>
            <p:cNvGrpSpPr>
              <a:grpSpLocks noChangeAspect="1"/>
            </p:cNvGrpSpPr>
            <p:nvPr/>
          </p:nvGrpSpPr>
          <p:grpSpPr bwMode="auto">
            <a:xfrm rot="5349907">
              <a:off x="5051" y="2387"/>
              <a:ext cx="194" cy="130"/>
              <a:chOff x="1047" y="363"/>
              <a:chExt cx="194" cy="130"/>
            </a:xfrm>
          </p:grpSpPr>
          <p:sp>
            <p:nvSpPr>
              <p:cNvPr id="31895" name="Freeform 127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6" name="Freeform 128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83" name="Oval 129"/>
            <p:cNvSpPr>
              <a:spLocks noChangeAspect="1" noChangeArrowheads="1"/>
            </p:cNvSpPr>
            <p:nvPr/>
          </p:nvSpPr>
          <p:spPr bwMode="auto">
            <a:xfrm rot="-601044">
              <a:off x="4182" y="1988"/>
              <a:ext cx="198" cy="107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4" name="Oval 130"/>
            <p:cNvSpPr>
              <a:spLocks noChangeAspect="1" noChangeArrowheads="1"/>
            </p:cNvSpPr>
            <p:nvPr/>
          </p:nvSpPr>
          <p:spPr bwMode="auto">
            <a:xfrm rot="-4673622">
              <a:off x="3847" y="2200"/>
              <a:ext cx="198" cy="107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5" name="AutoShape 131"/>
            <p:cNvSpPr>
              <a:spLocks noChangeAspect="1" noChangeArrowheads="1"/>
            </p:cNvSpPr>
            <p:nvPr/>
          </p:nvSpPr>
          <p:spPr bwMode="auto">
            <a:xfrm rot="-6179386">
              <a:off x="4138" y="1911"/>
              <a:ext cx="144" cy="9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6" name="AutoShape 132"/>
            <p:cNvSpPr>
              <a:spLocks noChangeAspect="1" noChangeArrowheads="1"/>
            </p:cNvSpPr>
            <p:nvPr/>
          </p:nvSpPr>
          <p:spPr bwMode="auto">
            <a:xfrm rot="-10243088">
              <a:off x="3765" y="2230"/>
              <a:ext cx="144" cy="9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7" name="Oval 133"/>
            <p:cNvSpPr>
              <a:spLocks noChangeAspect="1" noChangeArrowheads="1"/>
            </p:cNvSpPr>
            <p:nvPr/>
          </p:nvSpPr>
          <p:spPr bwMode="auto">
            <a:xfrm rot="-440518">
              <a:off x="4166" y="2872"/>
              <a:ext cx="198" cy="107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8" name="Oval 134"/>
            <p:cNvSpPr>
              <a:spLocks noChangeAspect="1" noChangeArrowheads="1"/>
            </p:cNvSpPr>
            <p:nvPr/>
          </p:nvSpPr>
          <p:spPr bwMode="auto">
            <a:xfrm rot="-4106647">
              <a:off x="4522" y="2627"/>
              <a:ext cx="198" cy="107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9" name="Oval 135"/>
            <p:cNvSpPr>
              <a:spLocks noChangeAspect="1" noChangeArrowheads="1"/>
            </p:cNvSpPr>
            <p:nvPr/>
          </p:nvSpPr>
          <p:spPr bwMode="auto">
            <a:xfrm rot="3417308">
              <a:off x="3821" y="2644"/>
              <a:ext cx="198" cy="107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0" name="Oval 136"/>
            <p:cNvSpPr>
              <a:spLocks noChangeAspect="1" noChangeArrowheads="1"/>
            </p:cNvSpPr>
            <p:nvPr/>
          </p:nvSpPr>
          <p:spPr bwMode="auto">
            <a:xfrm rot="2284359">
              <a:off x="4554" y="2207"/>
              <a:ext cx="198" cy="107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1" name="AutoShape 137"/>
            <p:cNvSpPr>
              <a:spLocks noChangeAspect="1" noChangeArrowheads="1"/>
            </p:cNvSpPr>
            <p:nvPr/>
          </p:nvSpPr>
          <p:spPr bwMode="auto">
            <a:xfrm rot="8986865">
              <a:off x="3787" y="2742"/>
              <a:ext cx="144" cy="9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2" name="AutoShape 138"/>
            <p:cNvSpPr>
              <a:spLocks noChangeAspect="1" noChangeArrowheads="1"/>
            </p:cNvSpPr>
            <p:nvPr/>
          </p:nvSpPr>
          <p:spPr bwMode="auto">
            <a:xfrm rot="-3050885">
              <a:off x="4613" y="2109"/>
              <a:ext cx="144" cy="9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3" name="AutoShape 139"/>
            <p:cNvSpPr>
              <a:spLocks noChangeAspect="1" noChangeArrowheads="1"/>
            </p:cNvSpPr>
            <p:nvPr/>
          </p:nvSpPr>
          <p:spPr bwMode="auto">
            <a:xfrm rot="961223">
              <a:off x="4664" y="2630"/>
              <a:ext cx="144" cy="9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4" name="AutoShape 140"/>
            <p:cNvSpPr>
              <a:spLocks noChangeAspect="1" noChangeArrowheads="1"/>
            </p:cNvSpPr>
            <p:nvPr/>
          </p:nvSpPr>
          <p:spPr bwMode="auto">
            <a:xfrm rot="5069555">
              <a:off x="4247" y="2967"/>
              <a:ext cx="144" cy="9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48" name="Group 252"/>
          <p:cNvGrpSpPr>
            <a:grpSpLocks/>
          </p:cNvGrpSpPr>
          <p:nvPr/>
        </p:nvGrpSpPr>
        <p:grpSpPr bwMode="auto">
          <a:xfrm>
            <a:off x="557213" y="1454259"/>
            <a:ext cx="3332162" cy="4284663"/>
            <a:chOff x="585" y="1235"/>
            <a:chExt cx="1390" cy="1670"/>
          </a:xfrm>
        </p:grpSpPr>
        <p:sp>
          <p:nvSpPr>
            <p:cNvPr id="31798" name="Freeform 2"/>
            <p:cNvSpPr>
              <a:spLocks noChangeAspect="1"/>
            </p:cNvSpPr>
            <p:nvPr/>
          </p:nvSpPr>
          <p:spPr bwMode="auto">
            <a:xfrm rot="5400000" flipH="1" flipV="1">
              <a:off x="656" y="1593"/>
              <a:ext cx="166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Freeform 3"/>
            <p:cNvSpPr>
              <a:spLocks noChangeAspect="1"/>
            </p:cNvSpPr>
            <p:nvPr/>
          </p:nvSpPr>
          <p:spPr bwMode="auto">
            <a:xfrm rot="5400000" flipH="1" flipV="1">
              <a:off x="656" y="2090"/>
              <a:ext cx="166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Freeform 4"/>
            <p:cNvSpPr>
              <a:spLocks noChangeAspect="1"/>
            </p:cNvSpPr>
            <p:nvPr/>
          </p:nvSpPr>
          <p:spPr bwMode="auto">
            <a:xfrm rot="5400000" flipH="1" flipV="1">
              <a:off x="658" y="2608"/>
              <a:ext cx="166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7" name="Line 5"/>
            <p:cNvSpPr>
              <a:spLocks noChangeAspect="1" noChangeShapeType="1"/>
            </p:cNvSpPr>
            <p:nvPr/>
          </p:nvSpPr>
          <p:spPr bwMode="auto">
            <a:xfrm rot="5400000" flipH="1" flipV="1">
              <a:off x="-169" y="2070"/>
              <a:ext cx="16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+mn-ea"/>
              </a:endParaRPr>
            </a:p>
          </p:txBody>
        </p:sp>
        <p:grpSp>
          <p:nvGrpSpPr>
            <p:cNvPr id="31802" name="Group 6"/>
            <p:cNvGrpSpPr>
              <a:grpSpLocks noChangeAspect="1"/>
            </p:cNvGrpSpPr>
            <p:nvPr/>
          </p:nvGrpSpPr>
          <p:grpSpPr bwMode="auto">
            <a:xfrm rot="5400000" flipH="1" flipV="1">
              <a:off x="686" y="2406"/>
              <a:ext cx="166" cy="292"/>
              <a:chOff x="1166" y="425"/>
              <a:chExt cx="277" cy="487"/>
            </a:xfrm>
          </p:grpSpPr>
          <p:sp>
            <p:nvSpPr>
              <p:cNvPr id="31856" name="AutoShape 7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192" y="792"/>
                <a:ext cx="144" cy="9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7" name="Freeform 8"/>
              <p:cNvSpPr>
                <a:spLocks noChangeAspect="1"/>
              </p:cNvSpPr>
              <p:nvPr/>
            </p:nvSpPr>
            <p:spPr bwMode="auto">
              <a:xfrm flipH="1">
                <a:off x="1166" y="425"/>
                <a:ext cx="277" cy="414"/>
              </a:xfrm>
              <a:custGeom>
                <a:avLst/>
                <a:gdLst>
                  <a:gd name="T0" fmla="*/ 146 w 277"/>
                  <a:gd name="T1" fmla="*/ 411 h 414"/>
                  <a:gd name="T2" fmla="*/ 70 w 277"/>
                  <a:gd name="T3" fmla="*/ 399 h 414"/>
                  <a:gd name="T4" fmla="*/ 114 w 277"/>
                  <a:gd name="T5" fmla="*/ 331 h 414"/>
                  <a:gd name="T6" fmla="*/ 26 w 277"/>
                  <a:gd name="T7" fmla="*/ 315 h 414"/>
                  <a:gd name="T8" fmla="*/ 78 w 277"/>
                  <a:gd name="T9" fmla="*/ 283 h 414"/>
                  <a:gd name="T10" fmla="*/ 14 w 277"/>
                  <a:gd name="T11" fmla="*/ 235 h 414"/>
                  <a:gd name="T12" fmla="*/ 98 w 277"/>
                  <a:gd name="T13" fmla="*/ 227 h 414"/>
                  <a:gd name="T14" fmla="*/ 74 w 277"/>
                  <a:gd name="T15" fmla="*/ 163 h 414"/>
                  <a:gd name="T16" fmla="*/ 174 w 277"/>
                  <a:gd name="T17" fmla="*/ 175 h 414"/>
                  <a:gd name="T18" fmla="*/ 146 w 277"/>
                  <a:gd name="T19" fmla="*/ 103 h 414"/>
                  <a:gd name="T20" fmla="*/ 226 w 277"/>
                  <a:gd name="T21" fmla="*/ 111 h 414"/>
                  <a:gd name="T22" fmla="*/ 198 w 277"/>
                  <a:gd name="T23" fmla="*/ 43 h 414"/>
                  <a:gd name="T24" fmla="*/ 270 w 277"/>
                  <a:gd name="T25" fmla="*/ 43 h 414"/>
                  <a:gd name="T26" fmla="*/ 242 w 277"/>
                  <a:gd name="T27" fmla="*/ 3 h 414"/>
                  <a:gd name="T28" fmla="*/ 234 w 277"/>
                  <a:gd name="T29" fmla="*/ 63 h 414"/>
                  <a:gd name="T30" fmla="*/ 162 w 277"/>
                  <a:gd name="T31" fmla="*/ 79 h 414"/>
                  <a:gd name="T32" fmla="*/ 202 w 277"/>
                  <a:gd name="T33" fmla="*/ 147 h 414"/>
                  <a:gd name="T34" fmla="*/ 118 w 277"/>
                  <a:gd name="T35" fmla="*/ 139 h 414"/>
                  <a:gd name="T36" fmla="*/ 122 w 277"/>
                  <a:gd name="T37" fmla="*/ 203 h 414"/>
                  <a:gd name="T38" fmla="*/ 42 w 277"/>
                  <a:gd name="T39" fmla="*/ 199 h 414"/>
                  <a:gd name="T40" fmla="*/ 74 w 277"/>
                  <a:gd name="T41" fmla="*/ 255 h 414"/>
                  <a:gd name="T42" fmla="*/ 2 w 277"/>
                  <a:gd name="T43" fmla="*/ 279 h 414"/>
                  <a:gd name="T44" fmla="*/ 86 w 277"/>
                  <a:gd name="T45" fmla="*/ 307 h 414"/>
                  <a:gd name="T46" fmla="*/ 50 w 277"/>
                  <a:gd name="T47" fmla="*/ 351 h 414"/>
                  <a:gd name="T48" fmla="*/ 118 w 277"/>
                  <a:gd name="T49" fmla="*/ 379 h 414"/>
                  <a:gd name="T50" fmla="*/ 146 w 277"/>
                  <a:gd name="T51" fmla="*/ 411 h 4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414"/>
                  <a:gd name="T80" fmla="*/ 277 w 277"/>
                  <a:gd name="T81" fmla="*/ 414 h 4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414">
                    <a:moveTo>
                      <a:pt x="146" y="411"/>
                    </a:moveTo>
                    <a:cubicBezTo>
                      <a:pt x="138" y="414"/>
                      <a:pt x="75" y="412"/>
                      <a:pt x="70" y="399"/>
                    </a:cubicBezTo>
                    <a:cubicBezTo>
                      <a:pt x="65" y="386"/>
                      <a:pt x="121" y="345"/>
                      <a:pt x="114" y="331"/>
                    </a:cubicBezTo>
                    <a:cubicBezTo>
                      <a:pt x="107" y="317"/>
                      <a:pt x="32" y="323"/>
                      <a:pt x="26" y="315"/>
                    </a:cubicBezTo>
                    <a:cubicBezTo>
                      <a:pt x="20" y="307"/>
                      <a:pt x="80" y="296"/>
                      <a:pt x="78" y="283"/>
                    </a:cubicBezTo>
                    <a:cubicBezTo>
                      <a:pt x="76" y="270"/>
                      <a:pt x="11" y="244"/>
                      <a:pt x="14" y="235"/>
                    </a:cubicBezTo>
                    <a:cubicBezTo>
                      <a:pt x="17" y="226"/>
                      <a:pt x="88" y="239"/>
                      <a:pt x="98" y="227"/>
                    </a:cubicBezTo>
                    <a:cubicBezTo>
                      <a:pt x="108" y="215"/>
                      <a:pt x="61" y="172"/>
                      <a:pt x="74" y="163"/>
                    </a:cubicBezTo>
                    <a:cubicBezTo>
                      <a:pt x="87" y="154"/>
                      <a:pt x="162" y="185"/>
                      <a:pt x="174" y="175"/>
                    </a:cubicBezTo>
                    <a:cubicBezTo>
                      <a:pt x="186" y="165"/>
                      <a:pt x="137" y="114"/>
                      <a:pt x="146" y="103"/>
                    </a:cubicBezTo>
                    <a:cubicBezTo>
                      <a:pt x="155" y="92"/>
                      <a:pt x="217" y="121"/>
                      <a:pt x="226" y="111"/>
                    </a:cubicBezTo>
                    <a:cubicBezTo>
                      <a:pt x="235" y="101"/>
                      <a:pt x="191" y="54"/>
                      <a:pt x="198" y="43"/>
                    </a:cubicBezTo>
                    <a:cubicBezTo>
                      <a:pt x="205" y="32"/>
                      <a:pt x="263" y="50"/>
                      <a:pt x="270" y="43"/>
                    </a:cubicBezTo>
                    <a:cubicBezTo>
                      <a:pt x="277" y="36"/>
                      <a:pt x="248" y="0"/>
                      <a:pt x="242" y="3"/>
                    </a:cubicBezTo>
                    <a:cubicBezTo>
                      <a:pt x="236" y="6"/>
                      <a:pt x="247" y="50"/>
                      <a:pt x="234" y="63"/>
                    </a:cubicBezTo>
                    <a:cubicBezTo>
                      <a:pt x="221" y="76"/>
                      <a:pt x="167" y="65"/>
                      <a:pt x="162" y="79"/>
                    </a:cubicBezTo>
                    <a:cubicBezTo>
                      <a:pt x="157" y="93"/>
                      <a:pt x="209" y="137"/>
                      <a:pt x="202" y="147"/>
                    </a:cubicBezTo>
                    <a:cubicBezTo>
                      <a:pt x="195" y="157"/>
                      <a:pt x="131" y="130"/>
                      <a:pt x="118" y="139"/>
                    </a:cubicBezTo>
                    <a:cubicBezTo>
                      <a:pt x="105" y="148"/>
                      <a:pt x="135" y="193"/>
                      <a:pt x="122" y="203"/>
                    </a:cubicBezTo>
                    <a:cubicBezTo>
                      <a:pt x="109" y="213"/>
                      <a:pt x="50" y="190"/>
                      <a:pt x="42" y="199"/>
                    </a:cubicBezTo>
                    <a:cubicBezTo>
                      <a:pt x="34" y="208"/>
                      <a:pt x="81" y="242"/>
                      <a:pt x="74" y="255"/>
                    </a:cubicBezTo>
                    <a:cubicBezTo>
                      <a:pt x="67" y="268"/>
                      <a:pt x="0" y="270"/>
                      <a:pt x="2" y="279"/>
                    </a:cubicBezTo>
                    <a:cubicBezTo>
                      <a:pt x="4" y="288"/>
                      <a:pt x="78" y="295"/>
                      <a:pt x="86" y="307"/>
                    </a:cubicBezTo>
                    <a:cubicBezTo>
                      <a:pt x="94" y="319"/>
                      <a:pt x="45" y="339"/>
                      <a:pt x="50" y="351"/>
                    </a:cubicBezTo>
                    <a:cubicBezTo>
                      <a:pt x="55" y="363"/>
                      <a:pt x="101" y="371"/>
                      <a:pt x="118" y="379"/>
                    </a:cubicBezTo>
                    <a:cubicBezTo>
                      <a:pt x="135" y="387"/>
                      <a:pt x="154" y="408"/>
                      <a:pt x="146" y="41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03" name="AutoShape 9"/>
            <p:cNvSpPr>
              <a:spLocks noChangeAspect="1" noChangeArrowheads="1"/>
            </p:cNvSpPr>
            <p:nvPr/>
          </p:nvSpPr>
          <p:spPr bwMode="auto">
            <a:xfrm flipH="1" flipV="1">
              <a:off x="829" y="2691"/>
              <a:ext cx="86" cy="58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04" name="Group 10"/>
            <p:cNvGrpSpPr>
              <a:grpSpLocks noChangeAspect="1"/>
            </p:cNvGrpSpPr>
            <p:nvPr/>
          </p:nvGrpSpPr>
          <p:grpSpPr bwMode="auto">
            <a:xfrm rot="5400000" flipH="1" flipV="1">
              <a:off x="684" y="1887"/>
              <a:ext cx="166" cy="293"/>
              <a:chOff x="1166" y="425"/>
              <a:chExt cx="277" cy="487"/>
            </a:xfrm>
          </p:grpSpPr>
          <p:sp>
            <p:nvSpPr>
              <p:cNvPr id="31854" name="AutoShape 11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192" y="792"/>
                <a:ext cx="144" cy="9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5" name="Freeform 12"/>
              <p:cNvSpPr>
                <a:spLocks noChangeAspect="1"/>
              </p:cNvSpPr>
              <p:nvPr/>
            </p:nvSpPr>
            <p:spPr bwMode="auto">
              <a:xfrm flipH="1">
                <a:off x="1166" y="425"/>
                <a:ext cx="277" cy="414"/>
              </a:xfrm>
              <a:custGeom>
                <a:avLst/>
                <a:gdLst>
                  <a:gd name="T0" fmla="*/ 146 w 277"/>
                  <a:gd name="T1" fmla="*/ 411 h 414"/>
                  <a:gd name="T2" fmla="*/ 70 w 277"/>
                  <a:gd name="T3" fmla="*/ 399 h 414"/>
                  <a:gd name="T4" fmla="*/ 114 w 277"/>
                  <a:gd name="T5" fmla="*/ 331 h 414"/>
                  <a:gd name="T6" fmla="*/ 26 w 277"/>
                  <a:gd name="T7" fmla="*/ 315 h 414"/>
                  <a:gd name="T8" fmla="*/ 78 w 277"/>
                  <a:gd name="T9" fmla="*/ 283 h 414"/>
                  <a:gd name="T10" fmla="*/ 14 w 277"/>
                  <a:gd name="T11" fmla="*/ 235 h 414"/>
                  <a:gd name="T12" fmla="*/ 98 w 277"/>
                  <a:gd name="T13" fmla="*/ 227 h 414"/>
                  <a:gd name="T14" fmla="*/ 74 w 277"/>
                  <a:gd name="T15" fmla="*/ 163 h 414"/>
                  <a:gd name="T16" fmla="*/ 174 w 277"/>
                  <a:gd name="T17" fmla="*/ 175 h 414"/>
                  <a:gd name="T18" fmla="*/ 146 w 277"/>
                  <a:gd name="T19" fmla="*/ 103 h 414"/>
                  <a:gd name="T20" fmla="*/ 226 w 277"/>
                  <a:gd name="T21" fmla="*/ 111 h 414"/>
                  <a:gd name="T22" fmla="*/ 198 w 277"/>
                  <a:gd name="T23" fmla="*/ 43 h 414"/>
                  <a:gd name="T24" fmla="*/ 270 w 277"/>
                  <a:gd name="T25" fmla="*/ 43 h 414"/>
                  <a:gd name="T26" fmla="*/ 242 w 277"/>
                  <a:gd name="T27" fmla="*/ 3 h 414"/>
                  <a:gd name="T28" fmla="*/ 234 w 277"/>
                  <a:gd name="T29" fmla="*/ 63 h 414"/>
                  <a:gd name="T30" fmla="*/ 162 w 277"/>
                  <a:gd name="T31" fmla="*/ 79 h 414"/>
                  <a:gd name="T32" fmla="*/ 202 w 277"/>
                  <a:gd name="T33" fmla="*/ 147 h 414"/>
                  <a:gd name="T34" fmla="*/ 118 w 277"/>
                  <a:gd name="T35" fmla="*/ 139 h 414"/>
                  <a:gd name="T36" fmla="*/ 122 w 277"/>
                  <a:gd name="T37" fmla="*/ 203 h 414"/>
                  <a:gd name="T38" fmla="*/ 42 w 277"/>
                  <a:gd name="T39" fmla="*/ 199 h 414"/>
                  <a:gd name="T40" fmla="*/ 74 w 277"/>
                  <a:gd name="T41" fmla="*/ 255 h 414"/>
                  <a:gd name="T42" fmla="*/ 2 w 277"/>
                  <a:gd name="T43" fmla="*/ 279 h 414"/>
                  <a:gd name="T44" fmla="*/ 86 w 277"/>
                  <a:gd name="T45" fmla="*/ 307 h 414"/>
                  <a:gd name="T46" fmla="*/ 50 w 277"/>
                  <a:gd name="T47" fmla="*/ 351 h 414"/>
                  <a:gd name="T48" fmla="*/ 118 w 277"/>
                  <a:gd name="T49" fmla="*/ 379 h 414"/>
                  <a:gd name="T50" fmla="*/ 146 w 277"/>
                  <a:gd name="T51" fmla="*/ 411 h 4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414"/>
                  <a:gd name="T80" fmla="*/ 277 w 277"/>
                  <a:gd name="T81" fmla="*/ 414 h 4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414">
                    <a:moveTo>
                      <a:pt x="146" y="411"/>
                    </a:moveTo>
                    <a:cubicBezTo>
                      <a:pt x="138" y="414"/>
                      <a:pt x="75" y="412"/>
                      <a:pt x="70" y="399"/>
                    </a:cubicBezTo>
                    <a:cubicBezTo>
                      <a:pt x="65" y="386"/>
                      <a:pt x="121" y="345"/>
                      <a:pt x="114" y="331"/>
                    </a:cubicBezTo>
                    <a:cubicBezTo>
                      <a:pt x="107" y="317"/>
                      <a:pt x="32" y="323"/>
                      <a:pt x="26" y="315"/>
                    </a:cubicBezTo>
                    <a:cubicBezTo>
                      <a:pt x="20" y="307"/>
                      <a:pt x="80" y="296"/>
                      <a:pt x="78" y="283"/>
                    </a:cubicBezTo>
                    <a:cubicBezTo>
                      <a:pt x="76" y="270"/>
                      <a:pt x="11" y="244"/>
                      <a:pt x="14" y="235"/>
                    </a:cubicBezTo>
                    <a:cubicBezTo>
                      <a:pt x="17" y="226"/>
                      <a:pt x="88" y="239"/>
                      <a:pt x="98" y="227"/>
                    </a:cubicBezTo>
                    <a:cubicBezTo>
                      <a:pt x="108" y="215"/>
                      <a:pt x="61" y="172"/>
                      <a:pt x="74" y="163"/>
                    </a:cubicBezTo>
                    <a:cubicBezTo>
                      <a:pt x="87" y="154"/>
                      <a:pt x="162" y="185"/>
                      <a:pt x="174" y="175"/>
                    </a:cubicBezTo>
                    <a:cubicBezTo>
                      <a:pt x="186" y="165"/>
                      <a:pt x="137" y="114"/>
                      <a:pt x="146" y="103"/>
                    </a:cubicBezTo>
                    <a:cubicBezTo>
                      <a:pt x="155" y="92"/>
                      <a:pt x="217" y="121"/>
                      <a:pt x="226" y="111"/>
                    </a:cubicBezTo>
                    <a:cubicBezTo>
                      <a:pt x="235" y="101"/>
                      <a:pt x="191" y="54"/>
                      <a:pt x="198" y="43"/>
                    </a:cubicBezTo>
                    <a:cubicBezTo>
                      <a:pt x="205" y="32"/>
                      <a:pt x="263" y="50"/>
                      <a:pt x="270" y="43"/>
                    </a:cubicBezTo>
                    <a:cubicBezTo>
                      <a:pt x="277" y="36"/>
                      <a:pt x="248" y="0"/>
                      <a:pt x="242" y="3"/>
                    </a:cubicBezTo>
                    <a:cubicBezTo>
                      <a:pt x="236" y="6"/>
                      <a:pt x="247" y="50"/>
                      <a:pt x="234" y="63"/>
                    </a:cubicBezTo>
                    <a:cubicBezTo>
                      <a:pt x="221" y="76"/>
                      <a:pt x="167" y="65"/>
                      <a:pt x="162" y="79"/>
                    </a:cubicBezTo>
                    <a:cubicBezTo>
                      <a:pt x="157" y="93"/>
                      <a:pt x="209" y="137"/>
                      <a:pt x="202" y="147"/>
                    </a:cubicBezTo>
                    <a:cubicBezTo>
                      <a:pt x="195" y="157"/>
                      <a:pt x="131" y="130"/>
                      <a:pt x="118" y="139"/>
                    </a:cubicBezTo>
                    <a:cubicBezTo>
                      <a:pt x="105" y="148"/>
                      <a:pt x="135" y="193"/>
                      <a:pt x="122" y="203"/>
                    </a:cubicBezTo>
                    <a:cubicBezTo>
                      <a:pt x="109" y="213"/>
                      <a:pt x="50" y="190"/>
                      <a:pt x="42" y="199"/>
                    </a:cubicBezTo>
                    <a:cubicBezTo>
                      <a:pt x="34" y="208"/>
                      <a:pt x="81" y="242"/>
                      <a:pt x="74" y="255"/>
                    </a:cubicBezTo>
                    <a:cubicBezTo>
                      <a:pt x="67" y="268"/>
                      <a:pt x="0" y="270"/>
                      <a:pt x="2" y="279"/>
                    </a:cubicBezTo>
                    <a:cubicBezTo>
                      <a:pt x="4" y="288"/>
                      <a:pt x="78" y="295"/>
                      <a:pt x="86" y="307"/>
                    </a:cubicBezTo>
                    <a:cubicBezTo>
                      <a:pt x="94" y="319"/>
                      <a:pt x="45" y="339"/>
                      <a:pt x="50" y="351"/>
                    </a:cubicBezTo>
                    <a:cubicBezTo>
                      <a:pt x="55" y="363"/>
                      <a:pt x="101" y="371"/>
                      <a:pt x="118" y="379"/>
                    </a:cubicBezTo>
                    <a:cubicBezTo>
                      <a:pt x="135" y="387"/>
                      <a:pt x="154" y="408"/>
                      <a:pt x="146" y="41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05" name="AutoShape 13"/>
            <p:cNvSpPr>
              <a:spLocks noChangeAspect="1" noChangeArrowheads="1"/>
            </p:cNvSpPr>
            <p:nvPr/>
          </p:nvSpPr>
          <p:spPr bwMode="auto">
            <a:xfrm flipH="1" flipV="1">
              <a:off x="826" y="2173"/>
              <a:ext cx="87" cy="58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06" name="Group 14"/>
            <p:cNvGrpSpPr>
              <a:grpSpLocks noChangeAspect="1"/>
            </p:cNvGrpSpPr>
            <p:nvPr/>
          </p:nvGrpSpPr>
          <p:grpSpPr bwMode="auto">
            <a:xfrm rot="5400000" flipH="1" flipV="1">
              <a:off x="683" y="1390"/>
              <a:ext cx="167" cy="293"/>
              <a:chOff x="1166" y="425"/>
              <a:chExt cx="277" cy="487"/>
            </a:xfrm>
          </p:grpSpPr>
          <p:sp>
            <p:nvSpPr>
              <p:cNvPr id="31852" name="AutoShape 15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192" y="792"/>
                <a:ext cx="144" cy="9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3" name="Freeform 16"/>
              <p:cNvSpPr>
                <a:spLocks noChangeAspect="1"/>
              </p:cNvSpPr>
              <p:nvPr/>
            </p:nvSpPr>
            <p:spPr bwMode="auto">
              <a:xfrm flipH="1">
                <a:off x="1166" y="425"/>
                <a:ext cx="277" cy="414"/>
              </a:xfrm>
              <a:custGeom>
                <a:avLst/>
                <a:gdLst>
                  <a:gd name="T0" fmla="*/ 146 w 277"/>
                  <a:gd name="T1" fmla="*/ 411 h 414"/>
                  <a:gd name="T2" fmla="*/ 70 w 277"/>
                  <a:gd name="T3" fmla="*/ 399 h 414"/>
                  <a:gd name="T4" fmla="*/ 114 w 277"/>
                  <a:gd name="T5" fmla="*/ 331 h 414"/>
                  <a:gd name="T6" fmla="*/ 26 w 277"/>
                  <a:gd name="T7" fmla="*/ 315 h 414"/>
                  <a:gd name="T8" fmla="*/ 78 w 277"/>
                  <a:gd name="T9" fmla="*/ 283 h 414"/>
                  <a:gd name="T10" fmla="*/ 14 w 277"/>
                  <a:gd name="T11" fmla="*/ 235 h 414"/>
                  <a:gd name="T12" fmla="*/ 98 w 277"/>
                  <a:gd name="T13" fmla="*/ 227 h 414"/>
                  <a:gd name="T14" fmla="*/ 74 w 277"/>
                  <a:gd name="T15" fmla="*/ 163 h 414"/>
                  <a:gd name="T16" fmla="*/ 174 w 277"/>
                  <a:gd name="T17" fmla="*/ 175 h 414"/>
                  <a:gd name="T18" fmla="*/ 146 w 277"/>
                  <a:gd name="T19" fmla="*/ 103 h 414"/>
                  <a:gd name="T20" fmla="*/ 226 w 277"/>
                  <a:gd name="T21" fmla="*/ 111 h 414"/>
                  <a:gd name="T22" fmla="*/ 198 w 277"/>
                  <a:gd name="T23" fmla="*/ 43 h 414"/>
                  <a:gd name="T24" fmla="*/ 270 w 277"/>
                  <a:gd name="T25" fmla="*/ 43 h 414"/>
                  <a:gd name="T26" fmla="*/ 242 w 277"/>
                  <a:gd name="T27" fmla="*/ 3 h 414"/>
                  <a:gd name="T28" fmla="*/ 234 w 277"/>
                  <a:gd name="T29" fmla="*/ 63 h 414"/>
                  <a:gd name="T30" fmla="*/ 162 w 277"/>
                  <a:gd name="T31" fmla="*/ 79 h 414"/>
                  <a:gd name="T32" fmla="*/ 202 w 277"/>
                  <a:gd name="T33" fmla="*/ 147 h 414"/>
                  <a:gd name="T34" fmla="*/ 118 w 277"/>
                  <a:gd name="T35" fmla="*/ 139 h 414"/>
                  <a:gd name="T36" fmla="*/ 122 w 277"/>
                  <a:gd name="T37" fmla="*/ 203 h 414"/>
                  <a:gd name="T38" fmla="*/ 42 w 277"/>
                  <a:gd name="T39" fmla="*/ 199 h 414"/>
                  <a:gd name="T40" fmla="*/ 74 w 277"/>
                  <a:gd name="T41" fmla="*/ 255 h 414"/>
                  <a:gd name="T42" fmla="*/ 2 w 277"/>
                  <a:gd name="T43" fmla="*/ 279 h 414"/>
                  <a:gd name="T44" fmla="*/ 86 w 277"/>
                  <a:gd name="T45" fmla="*/ 307 h 414"/>
                  <a:gd name="T46" fmla="*/ 50 w 277"/>
                  <a:gd name="T47" fmla="*/ 351 h 414"/>
                  <a:gd name="T48" fmla="*/ 118 w 277"/>
                  <a:gd name="T49" fmla="*/ 379 h 414"/>
                  <a:gd name="T50" fmla="*/ 146 w 277"/>
                  <a:gd name="T51" fmla="*/ 411 h 4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414"/>
                  <a:gd name="T80" fmla="*/ 277 w 277"/>
                  <a:gd name="T81" fmla="*/ 414 h 4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414">
                    <a:moveTo>
                      <a:pt x="146" y="411"/>
                    </a:moveTo>
                    <a:cubicBezTo>
                      <a:pt x="138" y="414"/>
                      <a:pt x="75" y="412"/>
                      <a:pt x="70" y="399"/>
                    </a:cubicBezTo>
                    <a:cubicBezTo>
                      <a:pt x="65" y="386"/>
                      <a:pt x="121" y="345"/>
                      <a:pt x="114" y="331"/>
                    </a:cubicBezTo>
                    <a:cubicBezTo>
                      <a:pt x="107" y="317"/>
                      <a:pt x="32" y="323"/>
                      <a:pt x="26" y="315"/>
                    </a:cubicBezTo>
                    <a:cubicBezTo>
                      <a:pt x="20" y="307"/>
                      <a:pt x="80" y="296"/>
                      <a:pt x="78" y="283"/>
                    </a:cubicBezTo>
                    <a:cubicBezTo>
                      <a:pt x="76" y="270"/>
                      <a:pt x="11" y="244"/>
                      <a:pt x="14" y="235"/>
                    </a:cubicBezTo>
                    <a:cubicBezTo>
                      <a:pt x="17" y="226"/>
                      <a:pt x="88" y="239"/>
                      <a:pt x="98" y="227"/>
                    </a:cubicBezTo>
                    <a:cubicBezTo>
                      <a:pt x="108" y="215"/>
                      <a:pt x="61" y="172"/>
                      <a:pt x="74" y="163"/>
                    </a:cubicBezTo>
                    <a:cubicBezTo>
                      <a:pt x="87" y="154"/>
                      <a:pt x="162" y="185"/>
                      <a:pt x="174" y="175"/>
                    </a:cubicBezTo>
                    <a:cubicBezTo>
                      <a:pt x="186" y="165"/>
                      <a:pt x="137" y="114"/>
                      <a:pt x="146" y="103"/>
                    </a:cubicBezTo>
                    <a:cubicBezTo>
                      <a:pt x="155" y="92"/>
                      <a:pt x="217" y="121"/>
                      <a:pt x="226" y="111"/>
                    </a:cubicBezTo>
                    <a:cubicBezTo>
                      <a:pt x="235" y="101"/>
                      <a:pt x="191" y="54"/>
                      <a:pt x="198" y="43"/>
                    </a:cubicBezTo>
                    <a:cubicBezTo>
                      <a:pt x="205" y="32"/>
                      <a:pt x="263" y="50"/>
                      <a:pt x="270" y="43"/>
                    </a:cubicBezTo>
                    <a:cubicBezTo>
                      <a:pt x="277" y="36"/>
                      <a:pt x="248" y="0"/>
                      <a:pt x="242" y="3"/>
                    </a:cubicBezTo>
                    <a:cubicBezTo>
                      <a:pt x="236" y="6"/>
                      <a:pt x="247" y="50"/>
                      <a:pt x="234" y="63"/>
                    </a:cubicBezTo>
                    <a:cubicBezTo>
                      <a:pt x="221" y="76"/>
                      <a:pt x="167" y="65"/>
                      <a:pt x="162" y="79"/>
                    </a:cubicBezTo>
                    <a:cubicBezTo>
                      <a:pt x="157" y="93"/>
                      <a:pt x="209" y="137"/>
                      <a:pt x="202" y="147"/>
                    </a:cubicBezTo>
                    <a:cubicBezTo>
                      <a:pt x="195" y="157"/>
                      <a:pt x="131" y="130"/>
                      <a:pt x="118" y="139"/>
                    </a:cubicBezTo>
                    <a:cubicBezTo>
                      <a:pt x="105" y="148"/>
                      <a:pt x="135" y="193"/>
                      <a:pt x="122" y="203"/>
                    </a:cubicBezTo>
                    <a:cubicBezTo>
                      <a:pt x="109" y="213"/>
                      <a:pt x="50" y="190"/>
                      <a:pt x="42" y="199"/>
                    </a:cubicBezTo>
                    <a:cubicBezTo>
                      <a:pt x="34" y="208"/>
                      <a:pt x="81" y="242"/>
                      <a:pt x="74" y="255"/>
                    </a:cubicBezTo>
                    <a:cubicBezTo>
                      <a:pt x="67" y="268"/>
                      <a:pt x="0" y="270"/>
                      <a:pt x="2" y="279"/>
                    </a:cubicBezTo>
                    <a:cubicBezTo>
                      <a:pt x="4" y="288"/>
                      <a:pt x="78" y="295"/>
                      <a:pt x="86" y="307"/>
                    </a:cubicBezTo>
                    <a:cubicBezTo>
                      <a:pt x="94" y="319"/>
                      <a:pt x="45" y="339"/>
                      <a:pt x="50" y="351"/>
                    </a:cubicBezTo>
                    <a:cubicBezTo>
                      <a:pt x="55" y="363"/>
                      <a:pt x="101" y="371"/>
                      <a:pt x="118" y="379"/>
                    </a:cubicBezTo>
                    <a:cubicBezTo>
                      <a:pt x="135" y="387"/>
                      <a:pt x="154" y="408"/>
                      <a:pt x="146" y="41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07" name="AutoShape 17"/>
            <p:cNvSpPr>
              <a:spLocks noChangeAspect="1" noChangeArrowheads="1"/>
            </p:cNvSpPr>
            <p:nvPr/>
          </p:nvSpPr>
          <p:spPr bwMode="auto">
            <a:xfrm flipH="1" flipV="1">
              <a:off x="826" y="1676"/>
              <a:ext cx="87" cy="58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08" name="Group 18"/>
            <p:cNvGrpSpPr>
              <a:grpSpLocks noChangeAspect="1"/>
            </p:cNvGrpSpPr>
            <p:nvPr/>
          </p:nvGrpSpPr>
          <p:grpSpPr bwMode="auto">
            <a:xfrm rot="5400000" flipH="1" flipV="1">
              <a:off x="565" y="2609"/>
              <a:ext cx="117" cy="78"/>
              <a:chOff x="1047" y="363"/>
              <a:chExt cx="194" cy="130"/>
            </a:xfrm>
          </p:grpSpPr>
          <p:sp>
            <p:nvSpPr>
              <p:cNvPr id="31850" name="Freeform 19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1" name="Freeform 20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09" name="Group 21"/>
            <p:cNvGrpSpPr>
              <a:grpSpLocks noChangeAspect="1"/>
            </p:cNvGrpSpPr>
            <p:nvPr/>
          </p:nvGrpSpPr>
          <p:grpSpPr bwMode="auto">
            <a:xfrm rot="5400000" flipH="1" flipV="1">
              <a:off x="570" y="2086"/>
              <a:ext cx="117" cy="77"/>
              <a:chOff x="1047" y="363"/>
              <a:chExt cx="194" cy="130"/>
            </a:xfrm>
          </p:grpSpPr>
          <p:sp>
            <p:nvSpPr>
              <p:cNvPr id="31848" name="Freeform 22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9" name="Freeform 23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10" name="Group 24"/>
            <p:cNvGrpSpPr>
              <a:grpSpLocks noChangeAspect="1"/>
            </p:cNvGrpSpPr>
            <p:nvPr/>
          </p:nvGrpSpPr>
          <p:grpSpPr bwMode="auto">
            <a:xfrm rot="5400000" flipH="1" flipV="1">
              <a:off x="575" y="1594"/>
              <a:ext cx="117" cy="77"/>
              <a:chOff x="1047" y="363"/>
              <a:chExt cx="194" cy="130"/>
            </a:xfrm>
          </p:grpSpPr>
          <p:sp>
            <p:nvSpPr>
              <p:cNvPr id="31846" name="Freeform 25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7" name="Freeform 26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11" name="Text Box 191"/>
            <p:cNvSpPr txBox="1">
              <a:spLocks noChangeArrowheads="1"/>
            </p:cNvSpPr>
            <p:nvPr/>
          </p:nvSpPr>
          <p:spPr bwMode="auto">
            <a:xfrm>
              <a:off x="1095" y="1944"/>
              <a:ext cx="24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dirty="0"/>
                <a:t>ATP</a:t>
              </a:r>
            </a:p>
            <a:p>
              <a:pPr algn="ctr" eaLnBrk="0" hangingPunct="0"/>
              <a:r>
                <a:rPr lang="en-US" sz="900" dirty="0"/>
                <a:t>binding</a:t>
              </a:r>
            </a:p>
          </p:txBody>
        </p:sp>
        <p:sp>
          <p:nvSpPr>
            <p:cNvPr id="31812" name="Text Box 192"/>
            <p:cNvSpPr txBox="1">
              <a:spLocks noChangeArrowheads="1"/>
            </p:cNvSpPr>
            <p:nvPr/>
          </p:nvSpPr>
          <p:spPr bwMode="auto">
            <a:xfrm>
              <a:off x="1042" y="2248"/>
              <a:ext cx="31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/>
                <a:t>ATP</a:t>
              </a:r>
            </a:p>
            <a:p>
              <a:pPr algn="ctr" eaLnBrk="0" hangingPunct="0"/>
              <a:r>
                <a:rPr lang="en-US" sz="900"/>
                <a:t>hydrolysis</a:t>
              </a:r>
            </a:p>
          </p:txBody>
        </p:sp>
        <p:grpSp>
          <p:nvGrpSpPr>
            <p:cNvPr id="31813" name="Group 193"/>
            <p:cNvGrpSpPr>
              <a:grpSpLocks/>
            </p:cNvGrpSpPr>
            <p:nvPr/>
          </p:nvGrpSpPr>
          <p:grpSpPr bwMode="auto">
            <a:xfrm>
              <a:off x="998" y="2166"/>
              <a:ext cx="462" cy="90"/>
              <a:chOff x="998" y="2166"/>
              <a:chExt cx="462" cy="90"/>
            </a:xfrm>
          </p:grpSpPr>
          <p:sp>
            <p:nvSpPr>
              <p:cNvPr id="31844" name="Line 194"/>
              <p:cNvSpPr>
                <a:spLocks noChangeShapeType="1"/>
              </p:cNvSpPr>
              <p:nvPr/>
            </p:nvSpPr>
            <p:spPr bwMode="auto">
              <a:xfrm flipV="1">
                <a:off x="1018" y="2166"/>
                <a:ext cx="44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5" name="Line 195"/>
              <p:cNvSpPr>
                <a:spLocks noChangeShapeType="1"/>
              </p:cNvSpPr>
              <p:nvPr/>
            </p:nvSpPr>
            <p:spPr bwMode="auto">
              <a:xfrm flipH="1">
                <a:off x="998" y="2251"/>
                <a:ext cx="4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14" name="Freeform 196"/>
            <p:cNvSpPr>
              <a:spLocks noChangeAspect="1"/>
            </p:cNvSpPr>
            <p:nvPr/>
          </p:nvSpPr>
          <p:spPr bwMode="auto">
            <a:xfrm rot="7759200" flipH="1">
              <a:off x="1575" y="2447"/>
              <a:ext cx="166" cy="249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5" name="Freeform 197"/>
            <p:cNvSpPr>
              <a:spLocks noChangeAspect="1"/>
            </p:cNvSpPr>
            <p:nvPr/>
          </p:nvSpPr>
          <p:spPr bwMode="auto">
            <a:xfrm rot="7759200" flipH="1">
              <a:off x="1580" y="2123"/>
              <a:ext cx="165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Freeform 198"/>
            <p:cNvSpPr>
              <a:spLocks noChangeAspect="1"/>
            </p:cNvSpPr>
            <p:nvPr/>
          </p:nvSpPr>
          <p:spPr bwMode="auto">
            <a:xfrm rot="7759200" flipH="1">
              <a:off x="1583" y="1814"/>
              <a:ext cx="167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91" name="Freeform 199"/>
            <p:cNvSpPr>
              <a:spLocks noChangeAspect="1"/>
            </p:cNvSpPr>
            <p:nvPr/>
          </p:nvSpPr>
          <p:spPr bwMode="auto">
            <a:xfrm rot="5400000">
              <a:off x="1217" y="2104"/>
              <a:ext cx="1282" cy="235"/>
            </a:xfrm>
            <a:custGeom>
              <a:avLst/>
              <a:gdLst>
                <a:gd name="T0" fmla="*/ 0 w 1408"/>
                <a:gd name="T1" fmla="*/ 227 h 254"/>
                <a:gd name="T2" fmla="*/ 309 w 1408"/>
                <a:gd name="T3" fmla="*/ 229 h 254"/>
                <a:gd name="T4" fmla="*/ 387 w 1408"/>
                <a:gd name="T5" fmla="*/ 171 h 254"/>
                <a:gd name="T6" fmla="*/ 392 w 1408"/>
                <a:gd name="T7" fmla="*/ 75 h 254"/>
                <a:gd name="T8" fmla="*/ 357 w 1408"/>
                <a:gd name="T9" fmla="*/ 11 h 254"/>
                <a:gd name="T10" fmla="*/ 317 w 1408"/>
                <a:gd name="T11" fmla="*/ 37 h 254"/>
                <a:gd name="T12" fmla="*/ 304 w 1408"/>
                <a:gd name="T13" fmla="*/ 141 h 254"/>
                <a:gd name="T14" fmla="*/ 339 w 1408"/>
                <a:gd name="T15" fmla="*/ 229 h 254"/>
                <a:gd name="T16" fmla="*/ 368 w 1408"/>
                <a:gd name="T17" fmla="*/ 237 h 254"/>
                <a:gd name="T18" fmla="*/ 419 w 1408"/>
                <a:gd name="T19" fmla="*/ 237 h 254"/>
                <a:gd name="T20" fmla="*/ 651 w 1408"/>
                <a:gd name="T21" fmla="*/ 235 h 254"/>
                <a:gd name="T22" fmla="*/ 720 w 1408"/>
                <a:gd name="T23" fmla="*/ 160 h 254"/>
                <a:gd name="T24" fmla="*/ 720 w 1408"/>
                <a:gd name="T25" fmla="*/ 72 h 254"/>
                <a:gd name="T26" fmla="*/ 683 w 1408"/>
                <a:gd name="T27" fmla="*/ 8 h 254"/>
                <a:gd name="T28" fmla="*/ 643 w 1408"/>
                <a:gd name="T29" fmla="*/ 21 h 254"/>
                <a:gd name="T30" fmla="*/ 627 w 1408"/>
                <a:gd name="T31" fmla="*/ 67 h 254"/>
                <a:gd name="T32" fmla="*/ 629 w 1408"/>
                <a:gd name="T33" fmla="*/ 173 h 254"/>
                <a:gd name="T34" fmla="*/ 677 w 1408"/>
                <a:gd name="T35" fmla="*/ 232 h 254"/>
                <a:gd name="T36" fmla="*/ 709 w 1408"/>
                <a:gd name="T37" fmla="*/ 243 h 254"/>
                <a:gd name="T38" fmla="*/ 936 w 1408"/>
                <a:gd name="T39" fmla="*/ 237 h 254"/>
                <a:gd name="T40" fmla="*/ 1024 w 1408"/>
                <a:gd name="T41" fmla="*/ 205 h 254"/>
                <a:gd name="T42" fmla="*/ 1045 w 1408"/>
                <a:gd name="T43" fmla="*/ 144 h 254"/>
                <a:gd name="T44" fmla="*/ 1045 w 1408"/>
                <a:gd name="T45" fmla="*/ 75 h 254"/>
                <a:gd name="T46" fmla="*/ 1016 w 1408"/>
                <a:gd name="T47" fmla="*/ 16 h 254"/>
                <a:gd name="T48" fmla="*/ 987 w 1408"/>
                <a:gd name="T49" fmla="*/ 16 h 254"/>
                <a:gd name="T50" fmla="*/ 960 w 1408"/>
                <a:gd name="T51" fmla="*/ 53 h 254"/>
                <a:gd name="T52" fmla="*/ 957 w 1408"/>
                <a:gd name="T53" fmla="*/ 152 h 254"/>
                <a:gd name="T54" fmla="*/ 1008 w 1408"/>
                <a:gd name="T55" fmla="*/ 224 h 254"/>
                <a:gd name="T56" fmla="*/ 1067 w 1408"/>
                <a:gd name="T57" fmla="*/ 237 h 254"/>
                <a:gd name="T58" fmla="*/ 1267 w 1408"/>
                <a:gd name="T59" fmla="*/ 237 h 254"/>
                <a:gd name="T60" fmla="*/ 1333 w 1408"/>
                <a:gd name="T61" fmla="*/ 171 h 254"/>
                <a:gd name="T62" fmla="*/ 1336 w 1408"/>
                <a:gd name="T63" fmla="*/ 64 h 254"/>
                <a:gd name="T64" fmla="*/ 1299 w 1408"/>
                <a:gd name="T65" fmla="*/ 13 h 254"/>
                <a:gd name="T66" fmla="*/ 1264 w 1408"/>
                <a:gd name="T67" fmla="*/ 27 h 254"/>
                <a:gd name="T68" fmla="*/ 1248 w 1408"/>
                <a:gd name="T69" fmla="*/ 93 h 254"/>
                <a:gd name="T70" fmla="*/ 1253 w 1408"/>
                <a:gd name="T71" fmla="*/ 163 h 254"/>
                <a:gd name="T72" fmla="*/ 1312 w 1408"/>
                <a:gd name="T73" fmla="*/ 240 h 254"/>
                <a:gd name="T74" fmla="*/ 1408 w 1408"/>
                <a:gd name="T75" fmla="*/ 245 h 2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08"/>
                <a:gd name="T115" fmla="*/ 0 h 254"/>
                <a:gd name="T116" fmla="*/ 1408 w 1408"/>
                <a:gd name="T117" fmla="*/ 254 h 2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08" h="254">
                  <a:moveTo>
                    <a:pt x="0" y="227"/>
                  </a:moveTo>
                  <a:cubicBezTo>
                    <a:pt x="122" y="232"/>
                    <a:pt x="245" y="238"/>
                    <a:pt x="309" y="229"/>
                  </a:cubicBezTo>
                  <a:cubicBezTo>
                    <a:pt x="373" y="220"/>
                    <a:pt x="373" y="197"/>
                    <a:pt x="387" y="171"/>
                  </a:cubicBezTo>
                  <a:cubicBezTo>
                    <a:pt x="401" y="145"/>
                    <a:pt x="397" y="102"/>
                    <a:pt x="392" y="75"/>
                  </a:cubicBezTo>
                  <a:cubicBezTo>
                    <a:pt x="387" y="48"/>
                    <a:pt x="369" y="17"/>
                    <a:pt x="357" y="11"/>
                  </a:cubicBezTo>
                  <a:cubicBezTo>
                    <a:pt x="345" y="5"/>
                    <a:pt x="326" y="15"/>
                    <a:pt x="317" y="37"/>
                  </a:cubicBezTo>
                  <a:cubicBezTo>
                    <a:pt x="308" y="59"/>
                    <a:pt x="300" y="109"/>
                    <a:pt x="304" y="141"/>
                  </a:cubicBezTo>
                  <a:cubicBezTo>
                    <a:pt x="308" y="173"/>
                    <a:pt x="328" y="213"/>
                    <a:pt x="339" y="229"/>
                  </a:cubicBezTo>
                  <a:cubicBezTo>
                    <a:pt x="350" y="245"/>
                    <a:pt x="355" y="236"/>
                    <a:pt x="368" y="237"/>
                  </a:cubicBezTo>
                  <a:cubicBezTo>
                    <a:pt x="381" y="238"/>
                    <a:pt x="372" y="237"/>
                    <a:pt x="419" y="237"/>
                  </a:cubicBezTo>
                  <a:cubicBezTo>
                    <a:pt x="466" y="237"/>
                    <a:pt x="601" y="248"/>
                    <a:pt x="651" y="235"/>
                  </a:cubicBezTo>
                  <a:cubicBezTo>
                    <a:pt x="701" y="222"/>
                    <a:pt x="709" y="187"/>
                    <a:pt x="720" y="160"/>
                  </a:cubicBezTo>
                  <a:cubicBezTo>
                    <a:pt x="731" y="133"/>
                    <a:pt x="726" y="97"/>
                    <a:pt x="720" y="72"/>
                  </a:cubicBezTo>
                  <a:cubicBezTo>
                    <a:pt x="714" y="47"/>
                    <a:pt x="696" y="16"/>
                    <a:pt x="683" y="8"/>
                  </a:cubicBezTo>
                  <a:cubicBezTo>
                    <a:pt x="670" y="0"/>
                    <a:pt x="652" y="11"/>
                    <a:pt x="643" y="21"/>
                  </a:cubicBezTo>
                  <a:cubicBezTo>
                    <a:pt x="634" y="31"/>
                    <a:pt x="629" y="42"/>
                    <a:pt x="627" y="67"/>
                  </a:cubicBezTo>
                  <a:cubicBezTo>
                    <a:pt x="625" y="92"/>
                    <a:pt x="621" y="146"/>
                    <a:pt x="629" y="173"/>
                  </a:cubicBezTo>
                  <a:cubicBezTo>
                    <a:pt x="637" y="200"/>
                    <a:pt x="664" y="220"/>
                    <a:pt x="677" y="232"/>
                  </a:cubicBezTo>
                  <a:cubicBezTo>
                    <a:pt x="690" y="244"/>
                    <a:pt x="666" y="242"/>
                    <a:pt x="709" y="243"/>
                  </a:cubicBezTo>
                  <a:cubicBezTo>
                    <a:pt x="752" y="244"/>
                    <a:pt x="884" y="243"/>
                    <a:pt x="936" y="237"/>
                  </a:cubicBezTo>
                  <a:cubicBezTo>
                    <a:pt x="988" y="231"/>
                    <a:pt x="1006" y="220"/>
                    <a:pt x="1024" y="205"/>
                  </a:cubicBezTo>
                  <a:cubicBezTo>
                    <a:pt x="1042" y="190"/>
                    <a:pt x="1042" y="166"/>
                    <a:pt x="1045" y="144"/>
                  </a:cubicBezTo>
                  <a:cubicBezTo>
                    <a:pt x="1048" y="122"/>
                    <a:pt x="1050" y="96"/>
                    <a:pt x="1045" y="75"/>
                  </a:cubicBezTo>
                  <a:cubicBezTo>
                    <a:pt x="1040" y="54"/>
                    <a:pt x="1026" y="26"/>
                    <a:pt x="1016" y="16"/>
                  </a:cubicBezTo>
                  <a:cubicBezTo>
                    <a:pt x="1006" y="6"/>
                    <a:pt x="996" y="10"/>
                    <a:pt x="987" y="16"/>
                  </a:cubicBezTo>
                  <a:cubicBezTo>
                    <a:pt x="978" y="22"/>
                    <a:pt x="965" y="30"/>
                    <a:pt x="960" y="53"/>
                  </a:cubicBezTo>
                  <a:cubicBezTo>
                    <a:pt x="955" y="76"/>
                    <a:pt x="949" y="124"/>
                    <a:pt x="957" y="152"/>
                  </a:cubicBezTo>
                  <a:cubicBezTo>
                    <a:pt x="965" y="180"/>
                    <a:pt x="990" y="210"/>
                    <a:pt x="1008" y="224"/>
                  </a:cubicBezTo>
                  <a:cubicBezTo>
                    <a:pt x="1026" y="238"/>
                    <a:pt x="1024" y="235"/>
                    <a:pt x="1067" y="237"/>
                  </a:cubicBezTo>
                  <a:cubicBezTo>
                    <a:pt x="1110" y="239"/>
                    <a:pt x="1223" y="248"/>
                    <a:pt x="1267" y="237"/>
                  </a:cubicBezTo>
                  <a:cubicBezTo>
                    <a:pt x="1311" y="226"/>
                    <a:pt x="1321" y="200"/>
                    <a:pt x="1333" y="171"/>
                  </a:cubicBezTo>
                  <a:cubicBezTo>
                    <a:pt x="1345" y="142"/>
                    <a:pt x="1342" y="90"/>
                    <a:pt x="1336" y="64"/>
                  </a:cubicBezTo>
                  <a:cubicBezTo>
                    <a:pt x="1330" y="38"/>
                    <a:pt x="1311" y="19"/>
                    <a:pt x="1299" y="13"/>
                  </a:cubicBezTo>
                  <a:cubicBezTo>
                    <a:pt x="1287" y="7"/>
                    <a:pt x="1272" y="14"/>
                    <a:pt x="1264" y="27"/>
                  </a:cubicBezTo>
                  <a:cubicBezTo>
                    <a:pt x="1256" y="40"/>
                    <a:pt x="1250" y="70"/>
                    <a:pt x="1248" y="93"/>
                  </a:cubicBezTo>
                  <a:cubicBezTo>
                    <a:pt x="1246" y="116"/>
                    <a:pt x="1242" y="138"/>
                    <a:pt x="1253" y="163"/>
                  </a:cubicBezTo>
                  <a:cubicBezTo>
                    <a:pt x="1264" y="188"/>
                    <a:pt x="1286" y="226"/>
                    <a:pt x="1312" y="240"/>
                  </a:cubicBezTo>
                  <a:cubicBezTo>
                    <a:pt x="1338" y="254"/>
                    <a:pt x="1373" y="249"/>
                    <a:pt x="1408" y="24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AutoShape 200"/>
            <p:cNvSpPr>
              <a:spLocks noChangeAspect="1" noChangeArrowheads="1"/>
            </p:cNvSpPr>
            <p:nvPr/>
          </p:nvSpPr>
          <p:spPr bwMode="auto">
            <a:xfrm rot="10800000" flipH="1">
              <a:off x="1524" y="1836"/>
              <a:ext cx="86" cy="5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Freeform 201"/>
            <p:cNvSpPr>
              <a:spLocks noChangeAspect="1"/>
            </p:cNvSpPr>
            <p:nvPr/>
          </p:nvSpPr>
          <p:spPr bwMode="auto">
            <a:xfrm rot="3040800">
              <a:off x="1587" y="1942"/>
              <a:ext cx="166" cy="249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20" name="Group 202"/>
            <p:cNvGrpSpPr>
              <a:grpSpLocks noChangeAspect="1"/>
            </p:cNvGrpSpPr>
            <p:nvPr/>
          </p:nvGrpSpPr>
          <p:grpSpPr bwMode="auto">
            <a:xfrm rot="5400000">
              <a:off x="1739" y="1966"/>
              <a:ext cx="117" cy="78"/>
              <a:chOff x="1047" y="363"/>
              <a:chExt cx="194" cy="130"/>
            </a:xfrm>
          </p:grpSpPr>
          <p:sp>
            <p:nvSpPr>
              <p:cNvPr id="31842" name="Freeform 203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3" name="Freeform 204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21" name="AutoShape 205"/>
            <p:cNvSpPr>
              <a:spLocks noChangeAspect="1" noChangeArrowheads="1"/>
            </p:cNvSpPr>
            <p:nvPr/>
          </p:nvSpPr>
          <p:spPr bwMode="auto">
            <a:xfrm rot="10800000" flipH="1">
              <a:off x="1516" y="2148"/>
              <a:ext cx="87" cy="5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Freeform 206"/>
            <p:cNvSpPr>
              <a:spLocks noChangeAspect="1"/>
            </p:cNvSpPr>
            <p:nvPr/>
          </p:nvSpPr>
          <p:spPr bwMode="auto">
            <a:xfrm rot="3040800">
              <a:off x="1583" y="2251"/>
              <a:ext cx="166" cy="249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23" name="Group 207"/>
            <p:cNvGrpSpPr>
              <a:grpSpLocks noChangeAspect="1"/>
            </p:cNvGrpSpPr>
            <p:nvPr/>
          </p:nvGrpSpPr>
          <p:grpSpPr bwMode="auto">
            <a:xfrm rot="5400000">
              <a:off x="1734" y="2275"/>
              <a:ext cx="117" cy="77"/>
              <a:chOff x="1047" y="363"/>
              <a:chExt cx="194" cy="130"/>
            </a:xfrm>
          </p:grpSpPr>
          <p:sp>
            <p:nvSpPr>
              <p:cNvPr id="31840" name="Freeform 208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1" name="Freeform 209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24" name="AutoShape 210"/>
            <p:cNvSpPr>
              <a:spLocks noChangeAspect="1" noChangeArrowheads="1"/>
            </p:cNvSpPr>
            <p:nvPr/>
          </p:nvSpPr>
          <p:spPr bwMode="auto">
            <a:xfrm rot="10800000" flipH="1">
              <a:off x="1511" y="2461"/>
              <a:ext cx="86" cy="58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5" name="Freeform 211"/>
            <p:cNvSpPr>
              <a:spLocks noChangeAspect="1"/>
            </p:cNvSpPr>
            <p:nvPr/>
          </p:nvSpPr>
          <p:spPr bwMode="auto">
            <a:xfrm rot="3040800">
              <a:off x="1576" y="2578"/>
              <a:ext cx="167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26" name="Group 212"/>
            <p:cNvGrpSpPr>
              <a:grpSpLocks noChangeAspect="1"/>
            </p:cNvGrpSpPr>
            <p:nvPr/>
          </p:nvGrpSpPr>
          <p:grpSpPr bwMode="auto">
            <a:xfrm rot="5400000">
              <a:off x="1730" y="2600"/>
              <a:ext cx="116" cy="78"/>
              <a:chOff x="1047" y="363"/>
              <a:chExt cx="194" cy="130"/>
            </a:xfrm>
          </p:grpSpPr>
          <p:sp>
            <p:nvSpPr>
              <p:cNvPr id="31838" name="Freeform 213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9" name="Freeform 214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27" name="AutoShape 215"/>
            <p:cNvSpPr>
              <a:spLocks noChangeAspect="1" noChangeArrowheads="1"/>
            </p:cNvSpPr>
            <p:nvPr/>
          </p:nvSpPr>
          <p:spPr bwMode="auto">
            <a:xfrm>
              <a:off x="1505" y="2737"/>
              <a:ext cx="87" cy="57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8" name="AutoShape 216"/>
            <p:cNvSpPr>
              <a:spLocks noChangeAspect="1" noChangeArrowheads="1"/>
            </p:cNvSpPr>
            <p:nvPr/>
          </p:nvSpPr>
          <p:spPr bwMode="auto">
            <a:xfrm>
              <a:off x="1510" y="2411"/>
              <a:ext cx="86" cy="5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9" name="AutoShape 217"/>
            <p:cNvSpPr>
              <a:spLocks noChangeAspect="1" noChangeArrowheads="1"/>
            </p:cNvSpPr>
            <p:nvPr/>
          </p:nvSpPr>
          <p:spPr bwMode="auto">
            <a:xfrm>
              <a:off x="1515" y="2102"/>
              <a:ext cx="86" cy="5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30" name="Group 218"/>
            <p:cNvGrpSpPr>
              <a:grpSpLocks/>
            </p:cNvGrpSpPr>
            <p:nvPr/>
          </p:nvGrpSpPr>
          <p:grpSpPr bwMode="auto">
            <a:xfrm>
              <a:off x="1521" y="1519"/>
              <a:ext cx="322" cy="324"/>
              <a:chOff x="1521" y="1519"/>
              <a:chExt cx="322" cy="324"/>
            </a:xfrm>
          </p:grpSpPr>
          <p:sp>
            <p:nvSpPr>
              <p:cNvPr id="31831" name="Freeform 219"/>
              <p:cNvSpPr>
                <a:spLocks noChangeAspect="1"/>
              </p:cNvSpPr>
              <p:nvPr/>
            </p:nvSpPr>
            <p:spPr bwMode="auto">
              <a:xfrm rot="7759200" flipH="1">
                <a:off x="1591" y="1497"/>
                <a:ext cx="167" cy="248"/>
              </a:xfrm>
              <a:custGeom>
                <a:avLst/>
                <a:gdLst>
                  <a:gd name="T0" fmla="*/ 146 w 277"/>
                  <a:gd name="T1" fmla="*/ 411 h 414"/>
                  <a:gd name="T2" fmla="*/ 70 w 277"/>
                  <a:gd name="T3" fmla="*/ 399 h 414"/>
                  <a:gd name="T4" fmla="*/ 114 w 277"/>
                  <a:gd name="T5" fmla="*/ 331 h 414"/>
                  <a:gd name="T6" fmla="*/ 26 w 277"/>
                  <a:gd name="T7" fmla="*/ 315 h 414"/>
                  <a:gd name="T8" fmla="*/ 78 w 277"/>
                  <a:gd name="T9" fmla="*/ 283 h 414"/>
                  <a:gd name="T10" fmla="*/ 14 w 277"/>
                  <a:gd name="T11" fmla="*/ 235 h 414"/>
                  <a:gd name="T12" fmla="*/ 98 w 277"/>
                  <a:gd name="T13" fmla="*/ 227 h 414"/>
                  <a:gd name="T14" fmla="*/ 74 w 277"/>
                  <a:gd name="T15" fmla="*/ 163 h 414"/>
                  <a:gd name="T16" fmla="*/ 174 w 277"/>
                  <a:gd name="T17" fmla="*/ 175 h 414"/>
                  <a:gd name="T18" fmla="*/ 146 w 277"/>
                  <a:gd name="T19" fmla="*/ 103 h 414"/>
                  <a:gd name="T20" fmla="*/ 226 w 277"/>
                  <a:gd name="T21" fmla="*/ 111 h 414"/>
                  <a:gd name="T22" fmla="*/ 198 w 277"/>
                  <a:gd name="T23" fmla="*/ 43 h 414"/>
                  <a:gd name="T24" fmla="*/ 270 w 277"/>
                  <a:gd name="T25" fmla="*/ 43 h 414"/>
                  <a:gd name="T26" fmla="*/ 242 w 277"/>
                  <a:gd name="T27" fmla="*/ 3 h 414"/>
                  <a:gd name="T28" fmla="*/ 234 w 277"/>
                  <a:gd name="T29" fmla="*/ 63 h 414"/>
                  <a:gd name="T30" fmla="*/ 162 w 277"/>
                  <a:gd name="T31" fmla="*/ 79 h 414"/>
                  <a:gd name="T32" fmla="*/ 202 w 277"/>
                  <a:gd name="T33" fmla="*/ 147 h 414"/>
                  <a:gd name="T34" fmla="*/ 118 w 277"/>
                  <a:gd name="T35" fmla="*/ 139 h 414"/>
                  <a:gd name="T36" fmla="*/ 122 w 277"/>
                  <a:gd name="T37" fmla="*/ 203 h 414"/>
                  <a:gd name="T38" fmla="*/ 42 w 277"/>
                  <a:gd name="T39" fmla="*/ 199 h 414"/>
                  <a:gd name="T40" fmla="*/ 74 w 277"/>
                  <a:gd name="T41" fmla="*/ 255 h 414"/>
                  <a:gd name="T42" fmla="*/ 2 w 277"/>
                  <a:gd name="T43" fmla="*/ 279 h 414"/>
                  <a:gd name="T44" fmla="*/ 86 w 277"/>
                  <a:gd name="T45" fmla="*/ 307 h 414"/>
                  <a:gd name="T46" fmla="*/ 50 w 277"/>
                  <a:gd name="T47" fmla="*/ 351 h 414"/>
                  <a:gd name="T48" fmla="*/ 118 w 277"/>
                  <a:gd name="T49" fmla="*/ 379 h 414"/>
                  <a:gd name="T50" fmla="*/ 146 w 277"/>
                  <a:gd name="T51" fmla="*/ 411 h 4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414"/>
                  <a:gd name="T80" fmla="*/ 277 w 277"/>
                  <a:gd name="T81" fmla="*/ 414 h 4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414">
                    <a:moveTo>
                      <a:pt x="146" y="411"/>
                    </a:moveTo>
                    <a:cubicBezTo>
                      <a:pt x="138" y="414"/>
                      <a:pt x="75" y="412"/>
                      <a:pt x="70" y="399"/>
                    </a:cubicBezTo>
                    <a:cubicBezTo>
                      <a:pt x="65" y="386"/>
                      <a:pt x="121" y="345"/>
                      <a:pt x="114" y="331"/>
                    </a:cubicBezTo>
                    <a:cubicBezTo>
                      <a:pt x="107" y="317"/>
                      <a:pt x="32" y="323"/>
                      <a:pt x="26" y="315"/>
                    </a:cubicBezTo>
                    <a:cubicBezTo>
                      <a:pt x="20" y="307"/>
                      <a:pt x="80" y="296"/>
                      <a:pt x="78" y="283"/>
                    </a:cubicBezTo>
                    <a:cubicBezTo>
                      <a:pt x="76" y="270"/>
                      <a:pt x="11" y="244"/>
                      <a:pt x="14" y="235"/>
                    </a:cubicBezTo>
                    <a:cubicBezTo>
                      <a:pt x="17" y="226"/>
                      <a:pt x="88" y="239"/>
                      <a:pt x="98" y="227"/>
                    </a:cubicBezTo>
                    <a:cubicBezTo>
                      <a:pt x="108" y="215"/>
                      <a:pt x="61" y="172"/>
                      <a:pt x="74" y="163"/>
                    </a:cubicBezTo>
                    <a:cubicBezTo>
                      <a:pt x="87" y="154"/>
                      <a:pt x="162" y="185"/>
                      <a:pt x="174" y="175"/>
                    </a:cubicBezTo>
                    <a:cubicBezTo>
                      <a:pt x="186" y="165"/>
                      <a:pt x="137" y="114"/>
                      <a:pt x="146" y="103"/>
                    </a:cubicBezTo>
                    <a:cubicBezTo>
                      <a:pt x="155" y="92"/>
                      <a:pt x="217" y="121"/>
                      <a:pt x="226" y="111"/>
                    </a:cubicBezTo>
                    <a:cubicBezTo>
                      <a:pt x="235" y="101"/>
                      <a:pt x="191" y="54"/>
                      <a:pt x="198" y="43"/>
                    </a:cubicBezTo>
                    <a:cubicBezTo>
                      <a:pt x="205" y="32"/>
                      <a:pt x="263" y="50"/>
                      <a:pt x="270" y="43"/>
                    </a:cubicBezTo>
                    <a:cubicBezTo>
                      <a:pt x="277" y="36"/>
                      <a:pt x="248" y="0"/>
                      <a:pt x="242" y="3"/>
                    </a:cubicBezTo>
                    <a:cubicBezTo>
                      <a:pt x="236" y="6"/>
                      <a:pt x="247" y="50"/>
                      <a:pt x="234" y="63"/>
                    </a:cubicBezTo>
                    <a:cubicBezTo>
                      <a:pt x="221" y="76"/>
                      <a:pt x="167" y="65"/>
                      <a:pt x="162" y="79"/>
                    </a:cubicBezTo>
                    <a:cubicBezTo>
                      <a:pt x="157" y="93"/>
                      <a:pt x="209" y="137"/>
                      <a:pt x="202" y="147"/>
                    </a:cubicBezTo>
                    <a:cubicBezTo>
                      <a:pt x="195" y="157"/>
                      <a:pt x="131" y="130"/>
                      <a:pt x="118" y="139"/>
                    </a:cubicBezTo>
                    <a:cubicBezTo>
                      <a:pt x="105" y="148"/>
                      <a:pt x="135" y="193"/>
                      <a:pt x="122" y="203"/>
                    </a:cubicBezTo>
                    <a:cubicBezTo>
                      <a:pt x="109" y="213"/>
                      <a:pt x="50" y="190"/>
                      <a:pt x="42" y="199"/>
                    </a:cubicBezTo>
                    <a:cubicBezTo>
                      <a:pt x="34" y="208"/>
                      <a:pt x="81" y="242"/>
                      <a:pt x="74" y="255"/>
                    </a:cubicBezTo>
                    <a:cubicBezTo>
                      <a:pt x="67" y="268"/>
                      <a:pt x="0" y="270"/>
                      <a:pt x="2" y="279"/>
                    </a:cubicBezTo>
                    <a:cubicBezTo>
                      <a:pt x="4" y="288"/>
                      <a:pt x="78" y="295"/>
                      <a:pt x="86" y="307"/>
                    </a:cubicBezTo>
                    <a:cubicBezTo>
                      <a:pt x="94" y="319"/>
                      <a:pt x="45" y="339"/>
                      <a:pt x="50" y="351"/>
                    </a:cubicBezTo>
                    <a:cubicBezTo>
                      <a:pt x="55" y="363"/>
                      <a:pt x="101" y="371"/>
                      <a:pt x="118" y="379"/>
                    </a:cubicBezTo>
                    <a:cubicBezTo>
                      <a:pt x="135" y="387"/>
                      <a:pt x="154" y="408"/>
                      <a:pt x="146" y="4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2" name="AutoShape 220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1530" y="1519"/>
                <a:ext cx="86" cy="58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3" name="Freeform 221"/>
              <p:cNvSpPr>
                <a:spLocks noChangeAspect="1"/>
              </p:cNvSpPr>
              <p:nvPr/>
            </p:nvSpPr>
            <p:spPr bwMode="auto">
              <a:xfrm rot="3040800">
                <a:off x="1594" y="1626"/>
                <a:ext cx="166" cy="248"/>
              </a:xfrm>
              <a:custGeom>
                <a:avLst/>
                <a:gdLst>
                  <a:gd name="T0" fmla="*/ 146 w 277"/>
                  <a:gd name="T1" fmla="*/ 411 h 414"/>
                  <a:gd name="T2" fmla="*/ 70 w 277"/>
                  <a:gd name="T3" fmla="*/ 399 h 414"/>
                  <a:gd name="T4" fmla="*/ 114 w 277"/>
                  <a:gd name="T5" fmla="*/ 331 h 414"/>
                  <a:gd name="T6" fmla="*/ 26 w 277"/>
                  <a:gd name="T7" fmla="*/ 315 h 414"/>
                  <a:gd name="T8" fmla="*/ 78 w 277"/>
                  <a:gd name="T9" fmla="*/ 283 h 414"/>
                  <a:gd name="T10" fmla="*/ 14 w 277"/>
                  <a:gd name="T11" fmla="*/ 235 h 414"/>
                  <a:gd name="T12" fmla="*/ 98 w 277"/>
                  <a:gd name="T13" fmla="*/ 227 h 414"/>
                  <a:gd name="T14" fmla="*/ 74 w 277"/>
                  <a:gd name="T15" fmla="*/ 163 h 414"/>
                  <a:gd name="T16" fmla="*/ 174 w 277"/>
                  <a:gd name="T17" fmla="*/ 175 h 414"/>
                  <a:gd name="T18" fmla="*/ 146 w 277"/>
                  <a:gd name="T19" fmla="*/ 103 h 414"/>
                  <a:gd name="T20" fmla="*/ 226 w 277"/>
                  <a:gd name="T21" fmla="*/ 111 h 414"/>
                  <a:gd name="T22" fmla="*/ 198 w 277"/>
                  <a:gd name="T23" fmla="*/ 43 h 414"/>
                  <a:gd name="T24" fmla="*/ 270 w 277"/>
                  <a:gd name="T25" fmla="*/ 43 h 414"/>
                  <a:gd name="T26" fmla="*/ 242 w 277"/>
                  <a:gd name="T27" fmla="*/ 3 h 414"/>
                  <a:gd name="T28" fmla="*/ 234 w 277"/>
                  <a:gd name="T29" fmla="*/ 63 h 414"/>
                  <a:gd name="T30" fmla="*/ 162 w 277"/>
                  <a:gd name="T31" fmla="*/ 79 h 414"/>
                  <a:gd name="T32" fmla="*/ 202 w 277"/>
                  <a:gd name="T33" fmla="*/ 147 h 414"/>
                  <a:gd name="T34" fmla="*/ 118 w 277"/>
                  <a:gd name="T35" fmla="*/ 139 h 414"/>
                  <a:gd name="T36" fmla="*/ 122 w 277"/>
                  <a:gd name="T37" fmla="*/ 203 h 414"/>
                  <a:gd name="T38" fmla="*/ 42 w 277"/>
                  <a:gd name="T39" fmla="*/ 199 h 414"/>
                  <a:gd name="T40" fmla="*/ 74 w 277"/>
                  <a:gd name="T41" fmla="*/ 255 h 414"/>
                  <a:gd name="T42" fmla="*/ 2 w 277"/>
                  <a:gd name="T43" fmla="*/ 279 h 414"/>
                  <a:gd name="T44" fmla="*/ 86 w 277"/>
                  <a:gd name="T45" fmla="*/ 307 h 414"/>
                  <a:gd name="T46" fmla="*/ 50 w 277"/>
                  <a:gd name="T47" fmla="*/ 351 h 414"/>
                  <a:gd name="T48" fmla="*/ 118 w 277"/>
                  <a:gd name="T49" fmla="*/ 379 h 414"/>
                  <a:gd name="T50" fmla="*/ 146 w 277"/>
                  <a:gd name="T51" fmla="*/ 411 h 4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414"/>
                  <a:gd name="T80" fmla="*/ 277 w 277"/>
                  <a:gd name="T81" fmla="*/ 414 h 4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414">
                    <a:moveTo>
                      <a:pt x="146" y="411"/>
                    </a:moveTo>
                    <a:cubicBezTo>
                      <a:pt x="138" y="414"/>
                      <a:pt x="75" y="412"/>
                      <a:pt x="70" y="399"/>
                    </a:cubicBezTo>
                    <a:cubicBezTo>
                      <a:pt x="65" y="386"/>
                      <a:pt x="121" y="345"/>
                      <a:pt x="114" y="331"/>
                    </a:cubicBezTo>
                    <a:cubicBezTo>
                      <a:pt x="107" y="317"/>
                      <a:pt x="32" y="323"/>
                      <a:pt x="26" y="315"/>
                    </a:cubicBezTo>
                    <a:cubicBezTo>
                      <a:pt x="20" y="307"/>
                      <a:pt x="80" y="296"/>
                      <a:pt x="78" y="283"/>
                    </a:cubicBezTo>
                    <a:cubicBezTo>
                      <a:pt x="76" y="270"/>
                      <a:pt x="11" y="244"/>
                      <a:pt x="14" y="235"/>
                    </a:cubicBezTo>
                    <a:cubicBezTo>
                      <a:pt x="17" y="226"/>
                      <a:pt x="88" y="239"/>
                      <a:pt x="98" y="227"/>
                    </a:cubicBezTo>
                    <a:cubicBezTo>
                      <a:pt x="108" y="215"/>
                      <a:pt x="61" y="172"/>
                      <a:pt x="74" y="163"/>
                    </a:cubicBezTo>
                    <a:cubicBezTo>
                      <a:pt x="87" y="154"/>
                      <a:pt x="162" y="185"/>
                      <a:pt x="174" y="175"/>
                    </a:cubicBezTo>
                    <a:cubicBezTo>
                      <a:pt x="186" y="165"/>
                      <a:pt x="137" y="114"/>
                      <a:pt x="146" y="103"/>
                    </a:cubicBezTo>
                    <a:cubicBezTo>
                      <a:pt x="155" y="92"/>
                      <a:pt x="217" y="121"/>
                      <a:pt x="226" y="111"/>
                    </a:cubicBezTo>
                    <a:cubicBezTo>
                      <a:pt x="235" y="101"/>
                      <a:pt x="191" y="54"/>
                      <a:pt x="198" y="43"/>
                    </a:cubicBezTo>
                    <a:cubicBezTo>
                      <a:pt x="205" y="32"/>
                      <a:pt x="263" y="50"/>
                      <a:pt x="270" y="43"/>
                    </a:cubicBezTo>
                    <a:cubicBezTo>
                      <a:pt x="277" y="36"/>
                      <a:pt x="248" y="0"/>
                      <a:pt x="242" y="3"/>
                    </a:cubicBezTo>
                    <a:cubicBezTo>
                      <a:pt x="236" y="6"/>
                      <a:pt x="247" y="50"/>
                      <a:pt x="234" y="63"/>
                    </a:cubicBezTo>
                    <a:cubicBezTo>
                      <a:pt x="221" y="76"/>
                      <a:pt x="167" y="65"/>
                      <a:pt x="162" y="79"/>
                    </a:cubicBezTo>
                    <a:cubicBezTo>
                      <a:pt x="157" y="93"/>
                      <a:pt x="209" y="137"/>
                      <a:pt x="202" y="147"/>
                    </a:cubicBezTo>
                    <a:cubicBezTo>
                      <a:pt x="195" y="157"/>
                      <a:pt x="131" y="130"/>
                      <a:pt x="118" y="139"/>
                    </a:cubicBezTo>
                    <a:cubicBezTo>
                      <a:pt x="105" y="148"/>
                      <a:pt x="135" y="193"/>
                      <a:pt x="122" y="203"/>
                    </a:cubicBezTo>
                    <a:cubicBezTo>
                      <a:pt x="109" y="213"/>
                      <a:pt x="50" y="190"/>
                      <a:pt x="42" y="199"/>
                    </a:cubicBezTo>
                    <a:cubicBezTo>
                      <a:pt x="34" y="208"/>
                      <a:pt x="81" y="242"/>
                      <a:pt x="74" y="255"/>
                    </a:cubicBezTo>
                    <a:cubicBezTo>
                      <a:pt x="67" y="268"/>
                      <a:pt x="0" y="270"/>
                      <a:pt x="2" y="279"/>
                    </a:cubicBezTo>
                    <a:cubicBezTo>
                      <a:pt x="4" y="288"/>
                      <a:pt x="78" y="295"/>
                      <a:pt x="86" y="307"/>
                    </a:cubicBezTo>
                    <a:cubicBezTo>
                      <a:pt x="94" y="319"/>
                      <a:pt x="45" y="339"/>
                      <a:pt x="50" y="351"/>
                    </a:cubicBezTo>
                    <a:cubicBezTo>
                      <a:pt x="55" y="363"/>
                      <a:pt x="101" y="371"/>
                      <a:pt x="118" y="379"/>
                    </a:cubicBezTo>
                    <a:cubicBezTo>
                      <a:pt x="135" y="387"/>
                      <a:pt x="154" y="408"/>
                      <a:pt x="146" y="41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34" name="Group 222"/>
              <p:cNvGrpSpPr>
                <a:grpSpLocks noChangeAspect="1"/>
              </p:cNvGrpSpPr>
              <p:nvPr/>
            </p:nvGrpSpPr>
            <p:grpSpPr bwMode="auto">
              <a:xfrm rot="5400000">
                <a:off x="1745" y="1649"/>
                <a:ext cx="117" cy="78"/>
                <a:chOff x="1047" y="363"/>
                <a:chExt cx="194" cy="130"/>
              </a:xfrm>
            </p:grpSpPr>
            <p:sp>
              <p:nvSpPr>
                <p:cNvPr id="31836" name="Freeform 223"/>
                <p:cNvSpPr>
                  <a:spLocks noChangeAspect="1"/>
                </p:cNvSpPr>
                <p:nvPr/>
              </p:nvSpPr>
              <p:spPr bwMode="auto">
                <a:xfrm>
                  <a:off x="1047" y="363"/>
                  <a:ext cx="106" cy="130"/>
                </a:xfrm>
                <a:custGeom>
                  <a:avLst/>
                  <a:gdLst>
                    <a:gd name="T0" fmla="*/ 93 w 106"/>
                    <a:gd name="T1" fmla="*/ 13 h 130"/>
                    <a:gd name="T2" fmla="*/ 93 w 106"/>
                    <a:gd name="T3" fmla="*/ 117 h 130"/>
                    <a:gd name="T4" fmla="*/ 13 w 106"/>
                    <a:gd name="T5" fmla="*/ 93 h 130"/>
                    <a:gd name="T6" fmla="*/ 13 w 106"/>
                    <a:gd name="T7" fmla="*/ 41 h 130"/>
                    <a:gd name="T8" fmla="*/ 93 w 106"/>
                    <a:gd name="T9" fmla="*/ 13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130"/>
                    <a:gd name="T17" fmla="*/ 106 w 106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130">
                      <a:moveTo>
                        <a:pt x="93" y="13"/>
                      </a:moveTo>
                      <a:cubicBezTo>
                        <a:pt x="106" y="26"/>
                        <a:pt x="106" y="104"/>
                        <a:pt x="93" y="117"/>
                      </a:cubicBezTo>
                      <a:cubicBezTo>
                        <a:pt x="80" y="130"/>
                        <a:pt x="26" y="106"/>
                        <a:pt x="13" y="93"/>
                      </a:cubicBezTo>
                      <a:cubicBezTo>
                        <a:pt x="0" y="80"/>
                        <a:pt x="0" y="54"/>
                        <a:pt x="13" y="41"/>
                      </a:cubicBezTo>
                      <a:cubicBezTo>
                        <a:pt x="26" y="28"/>
                        <a:pt x="80" y="0"/>
                        <a:pt x="93" y="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7" name="Freeform 224"/>
                <p:cNvSpPr>
                  <a:spLocks noChangeAspect="1"/>
                </p:cNvSpPr>
                <p:nvPr/>
              </p:nvSpPr>
              <p:spPr bwMode="auto">
                <a:xfrm flipH="1">
                  <a:off x="1135" y="363"/>
                  <a:ext cx="106" cy="130"/>
                </a:xfrm>
                <a:custGeom>
                  <a:avLst/>
                  <a:gdLst>
                    <a:gd name="T0" fmla="*/ 93 w 106"/>
                    <a:gd name="T1" fmla="*/ 13 h 130"/>
                    <a:gd name="T2" fmla="*/ 93 w 106"/>
                    <a:gd name="T3" fmla="*/ 117 h 130"/>
                    <a:gd name="T4" fmla="*/ 13 w 106"/>
                    <a:gd name="T5" fmla="*/ 93 h 130"/>
                    <a:gd name="T6" fmla="*/ 13 w 106"/>
                    <a:gd name="T7" fmla="*/ 41 h 130"/>
                    <a:gd name="T8" fmla="*/ 93 w 106"/>
                    <a:gd name="T9" fmla="*/ 13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130"/>
                    <a:gd name="T17" fmla="*/ 106 w 106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130">
                      <a:moveTo>
                        <a:pt x="93" y="13"/>
                      </a:moveTo>
                      <a:cubicBezTo>
                        <a:pt x="106" y="26"/>
                        <a:pt x="106" y="104"/>
                        <a:pt x="93" y="117"/>
                      </a:cubicBezTo>
                      <a:cubicBezTo>
                        <a:pt x="80" y="130"/>
                        <a:pt x="26" y="106"/>
                        <a:pt x="13" y="93"/>
                      </a:cubicBezTo>
                      <a:cubicBezTo>
                        <a:pt x="0" y="80"/>
                        <a:pt x="0" y="54"/>
                        <a:pt x="13" y="41"/>
                      </a:cubicBezTo>
                      <a:cubicBezTo>
                        <a:pt x="26" y="28"/>
                        <a:pt x="80" y="0"/>
                        <a:pt x="93" y="13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835" name="AutoShape 225"/>
              <p:cNvSpPr>
                <a:spLocks noChangeAspect="1" noChangeArrowheads="1"/>
              </p:cNvSpPr>
              <p:nvPr/>
            </p:nvSpPr>
            <p:spPr bwMode="auto">
              <a:xfrm>
                <a:off x="1521" y="1785"/>
                <a:ext cx="87" cy="58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749" name="Group 251"/>
          <p:cNvGrpSpPr>
            <a:grpSpLocks/>
          </p:cNvGrpSpPr>
          <p:nvPr/>
        </p:nvGrpSpPr>
        <p:grpSpPr bwMode="auto">
          <a:xfrm>
            <a:off x="4054475" y="1909872"/>
            <a:ext cx="2703513" cy="3810000"/>
            <a:chOff x="2613" y="1519"/>
            <a:chExt cx="1020" cy="1344"/>
          </a:xfrm>
        </p:grpSpPr>
        <p:sp>
          <p:nvSpPr>
            <p:cNvPr id="31759" name="Freeform 28"/>
            <p:cNvSpPr>
              <a:spLocks noChangeAspect="1"/>
            </p:cNvSpPr>
            <p:nvPr/>
          </p:nvSpPr>
          <p:spPr bwMode="auto">
            <a:xfrm rot="7759200" flipH="1">
              <a:off x="3233" y="2447"/>
              <a:ext cx="166" cy="249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Freeform 29"/>
            <p:cNvSpPr>
              <a:spLocks noChangeAspect="1"/>
            </p:cNvSpPr>
            <p:nvPr/>
          </p:nvSpPr>
          <p:spPr bwMode="auto">
            <a:xfrm rot="7759200" flipH="1">
              <a:off x="3238" y="2123"/>
              <a:ext cx="165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Freeform 30"/>
            <p:cNvSpPr>
              <a:spLocks noChangeAspect="1"/>
            </p:cNvSpPr>
            <p:nvPr/>
          </p:nvSpPr>
          <p:spPr bwMode="auto">
            <a:xfrm rot="7759200" flipH="1">
              <a:off x="3241" y="1814"/>
              <a:ext cx="167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Freeform 31"/>
            <p:cNvSpPr>
              <a:spLocks noChangeAspect="1"/>
            </p:cNvSpPr>
            <p:nvPr/>
          </p:nvSpPr>
          <p:spPr bwMode="auto">
            <a:xfrm rot="7759200" flipH="1">
              <a:off x="3249" y="1497"/>
              <a:ext cx="167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24" name="Freeform 32"/>
            <p:cNvSpPr>
              <a:spLocks noChangeAspect="1"/>
            </p:cNvSpPr>
            <p:nvPr/>
          </p:nvSpPr>
          <p:spPr bwMode="auto">
            <a:xfrm rot="5400000">
              <a:off x="2875" y="2104"/>
              <a:ext cx="1282" cy="235"/>
            </a:xfrm>
            <a:custGeom>
              <a:avLst/>
              <a:gdLst>
                <a:gd name="T0" fmla="*/ 0 w 1408"/>
                <a:gd name="T1" fmla="*/ 227 h 254"/>
                <a:gd name="T2" fmla="*/ 309 w 1408"/>
                <a:gd name="T3" fmla="*/ 229 h 254"/>
                <a:gd name="T4" fmla="*/ 387 w 1408"/>
                <a:gd name="T5" fmla="*/ 171 h 254"/>
                <a:gd name="T6" fmla="*/ 392 w 1408"/>
                <a:gd name="T7" fmla="*/ 75 h 254"/>
                <a:gd name="T8" fmla="*/ 357 w 1408"/>
                <a:gd name="T9" fmla="*/ 11 h 254"/>
                <a:gd name="T10" fmla="*/ 317 w 1408"/>
                <a:gd name="T11" fmla="*/ 37 h 254"/>
                <a:gd name="T12" fmla="*/ 304 w 1408"/>
                <a:gd name="T13" fmla="*/ 141 h 254"/>
                <a:gd name="T14" fmla="*/ 339 w 1408"/>
                <a:gd name="T15" fmla="*/ 229 h 254"/>
                <a:gd name="T16" fmla="*/ 368 w 1408"/>
                <a:gd name="T17" fmla="*/ 237 h 254"/>
                <a:gd name="T18" fmla="*/ 419 w 1408"/>
                <a:gd name="T19" fmla="*/ 237 h 254"/>
                <a:gd name="T20" fmla="*/ 651 w 1408"/>
                <a:gd name="T21" fmla="*/ 235 h 254"/>
                <a:gd name="T22" fmla="*/ 720 w 1408"/>
                <a:gd name="T23" fmla="*/ 160 h 254"/>
                <a:gd name="T24" fmla="*/ 720 w 1408"/>
                <a:gd name="T25" fmla="*/ 72 h 254"/>
                <a:gd name="T26" fmla="*/ 683 w 1408"/>
                <a:gd name="T27" fmla="*/ 8 h 254"/>
                <a:gd name="T28" fmla="*/ 643 w 1408"/>
                <a:gd name="T29" fmla="*/ 21 h 254"/>
                <a:gd name="T30" fmla="*/ 627 w 1408"/>
                <a:gd name="T31" fmla="*/ 67 h 254"/>
                <a:gd name="T32" fmla="*/ 629 w 1408"/>
                <a:gd name="T33" fmla="*/ 173 h 254"/>
                <a:gd name="T34" fmla="*/ 677 w 1408"/>
                <a:gd name="T35" fmla="*/ 232 h 254"/>
                <a:gd name="T36" fmla="*/ 709 w 1408"/>
                <a:gd name="T37" fmla="*/ 243 h 254"/>
                <a:gd name="T38" fmla="*/ 936 w 1408"/>
                <a:gd name="T39" fmla="*/ 237 h 254"/>
                <a:gd name="T40" fmla="*/ 1024 w 1408"/>
                <a:gd name="T41" fmla="*/ 205 h 254"/>
                <a:gd name="T42" fmla="*/ 1045 w 1408"/>
                <a:gd name="T43" fmla="*/ 144 h 254"/>
                <a:gd name="T44" fmla="*/ 1045 w 1408"/>
                <a:gd name="T45" fmla="*/ 75 h 254"/>
                <a:gd name="T46" fmla="*/ 1016 w 1408"/>
                <a:gd name="T47" fmla="*/ 16 h 254"/>
                <a:gd name="T48" fmla="*/ 987 w 1408"/>
                <a:gd name="T49" fmla="*/ 16 h 254"/>
                <a:gd name="T50" fmla="*/ 960 w 1408"/>
                <a:gd name="T51" fmla="*/ 53 h 254"/>
                <a:gd name="T52" fmla="*/ 957 w 1408"/>
                <a:gd name="T53" fmla="*/ 152 h 254"/>
                <a:gd name="T54" fmla="*/ 1008 w 1408"/>
                <a:gd name="T55" fmla="*/ 224 h 254"/>
                <a:gd name="T56" fmla="*/ 1067 w 1408"/>
                <a:gd name="T57" fmla="*/ 237 h 254"/>
                <a:gd name="T58" fmla="*/ 1267 w 1408"/>
                <a:gd name="T59" fmla="*/ 237 h 254"/>
                <a:gd name="T60" fmla="*/ 1333 w 1408"/>
                <a:gd name="T61" fmla="*/ 171 h 254"/>
                <a:gd name="T62" fmla="*/ 1336 w 1408"/>
                <a:gd name="T63" fmla="*/ 64 h 254"/>
                <a:gd name="T64" fmla="*/ 1299 w 1408"/>
                <a:gd name="T65" fmla="*/ 13 h 254"/>
                <a:gd name="T66" fmla="*/ 1264 w 1408"/>
                <a:gd name="T67" fmla="*/ 27 h 254"/>
                <a:gd name="T68" fmla="*/ 1248 w 1408"/>
                <a:gd name="T69" fmla="*/ 93 h 254"/>
                <a:gd name="T70" fmla="*/ 1253 w 1408"/>
                <a:gd name="T71" fmla="*/ 163 h 254"/>
                <a:gd name="T72" fmla="*/ 1312 w 1408"/>
                <a:gd name="T73" fmla="*/ 240 h 254"/>
                <a:gd name="T74" fmla="*/ 1408 w 1408"/>
                <a:gd name="T75" fmla="*/ 245 h 2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08"/>
                <a:gd name="T115" fmla="*/ 0 h 254"/>
                <a:gd name="T116" fmla="*/ 1408 w 1408"/>
                <a:gd name="T117" fmla="*/ 254 h 2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08" h="254">
                  <a:moveTo>
                    <a:pt x="0" y="227"/>
                  </a:moveTo>
                  <a:cubicBezTo>
                    <a:pt x="122" y="232"/>
                    <a:pt x="245" y="238"/>
                    <a:pt x="309" y="229"/>
                  </a:cubicBezTo>
                  <a:cubicBezTo>
                    <a:pt x="373" y="220"/>
                    <a:pt x="373" y="197"/>
                    <a:pt x="387" y="171"/>
                  </a:cubicBezTo>
                  <a:cubicBezTo>
                    <a:pt x="401" y="145"/>
                    <a:pt x="397" y="102"/>
                    <a:pt x="392" y="75"/>
                  </a:cubicBezTo>
                  <a:cubicBezTo>
                    <a:pt x="387" y="48"/>
                    <a:pt x="369" y="17"/>
                    <a:pt x="357" y="11"/>
                  </a:cubicBezTo>
                  <a:cubicBezTo>
                    <a:pt x="345" y="5"/>
                    <a:pt x="326" y="15"/>
                    <a:pt x="317" y="37"/>
                  </a:cubicBezTo>
                  <a:cubicBezTo>
                    <a:pt x="308" y="59"/>
                    <a:pt x="300" y="109"/>
                    <a:pt x="304" y="141"/>
                  </a:cubicBezTo>
                  <a:cubicBezTo>
                    <a:pt x="308" y="173"/>
                    <a:pt x="328" y="213"/>
                    <a:pt x="339" y="229"/>
                  </a:cubicBezTo>
                  <a:cubicBezTo>
                    <a:pt x="350" y="245"/>
                    <a:pt x="355" y="236"/>
                    <a:pt x="368" y="237"/>
                  </a:cubicBezTo>
                  <a:cubicBezTo>
                    <a:pt x="381" y="238"/>
                    <a:pt x="372" y="237"/>
                    <a:pt x="419" y="237"/>
                  </a:cubicBezTo>
                  <a:cubicBezTo>
                    <a:pt x="466" y="237"/>
                    <a:pt x="601" y="248"/>
                    <a:pt x="651" y="235"/>
                  </a:cubicBezTo>
                  <a:cubicBezTo>
                    <a:pt x="701" y="222"/>
                    <a:pt x="709" y="187"/>
                    <a:pt x="720" y="160"/>
                  </a:cubicBezTo>
                  <a:cubicBezTo>
                    <a:pt x="731" y="133"/>
                    <a:pt x="726" y="97"/>
                    <a:pt x="720" y="72"/>
                  </a:cubicBezTo>
                  <a:cubicBezTo>
                    <a:pt x="714" y="47"/>
                    <a:pt x="696" y="16"/>
                    <a:pt x="683" y="8"/>
                  </a:cubicBezTo>
                  <a:cubicBezTo>
                    <a:pt x="670" y="0"/>
                    <a:pt x="652" y="11"/>
                    <a:pt x="643" y="21"/>
                  </a:cubicBezTo>
                  <a:cubicBezTo>
                    <a:pt x="634" y="31"/>
                    <a:pt x="629" y="42"/>
                    <a:pt x="627" y="67"/>
                  </a:cubicBezTo>
                  <a:cubicBezTo>
                    <a:pt x="625" y="92"/>
                    <a:pt x="621" y="146"/>
                    <a:pt x="629" y="173"/>
                  </a:cubicBezTo>
                  <a:cubicBezTo>
                    <a:pt x="637" y="200"/>
                    <a:pt x="664" y="220"/>
                    <a:pt x="677" y="232"/>
                  </a:cubicBezTo>
                  <a:cubicBezTo>
                    <a:pt x="690" y="244"/>
                    <a:pt x="666" y="242"/>
                    <a:pt x="709" y="243"/>
                  </a:cubicBezTo>
                  <a:cubicBezTo>
                    <a:pt x="752" y="244"/>
                    <a:pt x="884" y="243"/>
                    <a:pt x="936" y="237"/>
                  </a:cubicBezTo>
                  <a:cubicBezTo>
                    <a:pt x="988" y="231"/>
                    <a:pt x="1006" y="220"/>
                    <a:pt x="1024" y="205"/>
                  </a:cubicBezTo>
                  <a:cubicBezTo>
                    <a:pt x="1042" y="190"/>
                    <a:pt x="1042" y="166"/>
                    <a:pt x="1045" y="144"/>
                  </a:cubicBezTo>
                  <a:cubicBezTo>
                    <a:pt x="1048" y="122"/>
                    <a:pt x="1050" y="96"/>
                    <a:pt x="1045" y="75"/>
                  </a:cubicBezTo>
                  <a:cubicBezTo>
                    <a:pt x="1040" y="54"/>
                    <a:pt x="1026" y="26"/>
                    <a:pt x="1016" y="16"/>
                  </a:cubicBezTo>
                  <a:cubicBezTo>
                    <a:pt x="1006" y="6"/>
                    <a:pt x="996" y="10"/>
                    <a:pt x="987" y="16"/>
                  </a:cubicBezTo>
                  <a:cubicBezTo>
                    <a:pt x="978" y="22"/>
                    <a:pt x="965" y="30"/>
                    <a:pt x="960" y="53"/>
                  </a:cubicBezTo>
                  <a:cubicBezTo>
                    <a:pt x="955" y="76"/>
                    <a:pt x="949" y="124"/>
                    <a:pt x="957" y="152"/>
                  </a:cubicBezTo>
                  <a:cubicBezTo>
                    <a:pt x="965" y="180"/>
                    <a:pt x="990" y="210"/>
                    <a:pt x="1008" y="224"/>
                  </a:cubicBezTo>
                  <a:cubicBezTo>
                    <a:pt x="1026" y="238"/>
                    <a:pt x="1024" y="235"/>
                    <a:pt x="1067" y="237"/>
                  </a:cubicBezTo>
                  <a:cubicBezTo>
                    <a:pt x="1110" y="239"/>
                    <a:pt x="1223" y="248"/>
                    <a:pt x="1267" y="237"/>
                  </a:cubicBezTo>
                  <a:cubicBezTo>
                    <a:pt x="1311" y="226"/>
                    <a:pt x="1321" y="200"/>
                    <a:pt x="1333" y="171"/>
                  </a:cubicBezTo>
                  <a:cubicBezTo>
                    <a:pt x="1345" y="142"/>
                    <a:pt x="1342" y="90"/>
                    <a:pt x="1336" y="64"/>
                  </a:cubicBezTo>
                  <a:cubicBezTo>
                    <a:pt x="1330" y="38"/>
                    <a:pt x="1311" y="19"/>
                    <a:pt x="1299" y="13"/>
                  </a:cubicBezTo>
                  <a:cubicBezTo>
                    <a:pt x="1287" y="7"/>
                    <a:pt x="1272" y="14"/>
                    <a:pt x="1264" y="27"/>
                  </a:cubicBezTo>
                  <a:cubicBezTo>
                    <a:pt x="1256" y="40"/>
                    <a:pt x="1250" y="70"/>
                    <a:pt x="1248" y="93"/>
                  </a:cubicBezTo>
                  <a:cubicBezTo>
                    <a:pt x="1246" y="116"/>
                    <a:pt x="1242" y="138"/>
                    <a:pt x="1253" y="163"/>
                  </a:cubicBezTo>
                  <a:cubicBezTo>
                    <a:pt x="1264" y="188"/>
                    <a:pt x="1286" y="226"/>
                    <a:pt x="1312" y="240"/>
                  </a:cubicBezTo>
                  <a:cubicBezTo>
                    <a:pt x="1338" y="254"/>
                    <a:pt x="1373" y="249"/>
                    <a:pt x="1408" y="24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AutoShape 33"/>
            <p:cNvSpPr>
              <a:spLocks noChangeAspect="1" noChangeArrowheads="1"/>
            </p:cNvSpPr>
            <p:nvPr/>
          </p:nvSpPr>
          <p:spPr bwMode="auto">
            <a:xfrm rot="10800000" flipH="1">
              <a:off x="3182" y="1836"/>
              <a:ext cx="86" cy="5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Freeform 34"/>
            <p:cNvSpPr>
              <a:spLocks noChangeAspect="1"/>
            </p:cNvSpPr>
            <p:nvPr/>
          </p:nvSpPr>
          <p:spPr bwMode="auto">
            <a:xfrm rot="3040800">
              <a:off x="3245" y="1942"/>
              <a:ext cx="166" cy="249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66" name="Group 35"/>
            <p:cNvGrpSpPr>
              <a:grpSpLocks noChangeAspect="1"/>
            </p:cNvGrpSpPr>
            <p:nvPr/>
          </p:nvGrpSpPr>
          <p:grpSpPr bwMode="auto">
            <a:xfrm rot="5400000">
              <a:off x="3397" y="1966"/>
              <a:ext cx="117" cy="78"/>
              <a:chOff x="1047" y="363"/>
              <a:chExt cx="194" cy="130"/>
            </a:xfrm>
          </p:grpSpPr>
          <p:sp>
            <p:nvSpPr>
              <p:cNvPr id="31796" name="Freeform 36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7" name="Freeform 37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67" name="AutoShape 38"/>
            <p:cNvSpPr>
              <a:spLocks noChangeAspect="1" noChangeArrowheads="1"/>
            </p:cNvSpPr>
            <p:nvPr/>
          </p:nvSpPr>
          <p:spPr bwMode="auto">
            <a:xfrm rot="10800000" flipH="1">
              <a:off x="3174" y="2148"/>
              <a:ext cx="87" cy="5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Freeform 39"/>
            <p:cNvSpPr>
              <a:spLocks noChangeAspect="1"/>
            </p:cNvSpPr>
            <p:nvPr/>
          </p:nvSpPr>
          <p:spPr bwMode="auto">
            <a:xfrm rot="3040800">
              <a:off x="3241" y="2251"/>
              <a:ext cx="166" cy="249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69" name="Group 40"/>
            <p:cNvGrpSpPr>
              <a:grpSpLocks noChangeAspect="1"/>
            </p:cNvGrpSpPr>
            <p:nvPr/>
          </p:nvGrpSpPr>
          <p:grpSpPr bwMode="auto">
            <a:xfrm rot="5400000">
              <a:off x="3392" y="2275"/>
              <a:ext cx="117" cy="77"/>
              <a:chOff x="1047" y="363"/>
              <a:chExt cx="194" cy="130"/>
            </a:xfrm>
          </p:grpSpPr>
          <p:sp>
            <p:nvSpPr>
              <p:cNvPr id="31794" name="Freeform 41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5" name="Freeform 42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70" name="AutoShape 43"/>
            <p:cNvSpPr>
              <a:spLocks noChangeAspect="1" noChangeArrowheads="1"/>
            </p:cNvSpPr>
            <p:nvPr/>
          </p:nvSpPr>
          <p:spPr bwMode="auto">
            <a:xfrm rot="10800000" flipH="1">
              <a:off x="3169" y="2461"/>
              <a:ext cx="86" cy="58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Freeform 44"/>
            <p:cNvSpPr>
              <a:spLocks noChangeAspect="1"/>
            </p:cNvSpPr>
            <p:nvPr/>
          </p:nvSpPr>
          <p:spPr bwMode="auto">
            <a:xfrm rot="3040800">
              <a:off x="3234" y="2578"/>
              <a:ext cx="167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72" name="Group 45"/>
            <p:cNvGrpSpPr>
              <a:grpSpLocks noChangeAspect="1"/>
            </p:cNvGrpSpPr>
            <p:nvPr/>
          </p:nvGrpSpPr>
          <p:grpSpPr bwMode="auto">
            <a:xfrm rot="5400000">
              <a:off x="3388" y="2600"/>
              <a:ext cx="116" cy="78"/>
              <a:chOff x="1047" y="363"/>
              <a:chExt cx="194" cy="130"/>
            </a:xfrm>
          </p:grpSpPr>
          <p:sp>
            <p:nvSpPr>
              <p:cNvPr id="31792" name="Freeform 46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3" name="Freeform 47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73" name="AutoShape 48"/>
            <p:cNvSpPr>
              <a:spLocks noChangeAspect="1" noChangeArrowheads="1"/>
            </p:cNvSpPr>
            <p:nvPr/>
          </p:nvSpPr>
          <p:spPr bwMode="auto">
            <a:xfrm>
              <a:off x="3163" y="2737"/>
              <a:ext cx="87" cy="57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AutoShape 49"/>
            <p:cNvSpPr>
              <a:spLocks noChangeAspect="1" noChangeArrowheads="1"/>
            </p:cNvSpPr>
            <p:nvPr/>
          </p:nvSpPr>
          <p:spPr bwMode="auto">
            <a:xfrm rot="10800000" flipH="1">
              <a:off x="3188" y="1519"/>
              <a:ext cx="86" cy="58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Freeform 50"/>
            <p:cNvSpPr>
              <a:spLocks noChangeAspect="1"/>
            </p:cNvSpPr>
            <p:nvPr/>
          </p:nvSpPr>
          <p:spPr bwMode="auto">
            <a:xfrm rot="3040800">
              <a:off x="3252" y="1626"/>
              <a:ext cx="166" cy="248"/>
            </a:xfrm>
            <a:custGeom>
              <a:avLst/>
              <a:gdLst>
                <a:gd name="T0" fmla="*/ 146 w 277"/>
                <a:gd name="T1" fmla="*/ 411 h 414"/>
                <a:gd name="T2" fmla="*/ 70 w 277"/>
                <a:gd name="T3" fmla="*/ 399 h 414"/>
                <a:gd name="T4" fmla="*/ 114 w 277"/>
                <a:gd name="T5" fmla="*/ 331 h 414"/>
                <a:gd name="T6" fmla="*/ 26 w 277"/>
                <a:gd name="T7" fmla="*/ 315 h 414"/>
                <a:gd name="T8" fmla="*/ 78 w 277"/>
                <a:gd name="T9" fmla="*/ 283 h 414"/>
                <a:gd name="T10" fmla="*/ 14 w 277"/>
                <a:gd name="T11" fmla="*/ 235 h 414"/>
                <a:gd name="T12" fmla="*/ 98 w 277"/>
                <a:gd name="T13" fmla="*/ 227 h 414"/>
                <a:gd name="T14" fmla="*/ 74 w 277"/>
                <a:gd name="T15" fmla="*/ 163 h 414"/>
                <a:gd name="T16" fmla="*/ 174 w 277"/>
                <a:gd name="T17" fmla="*/ 175 h 414"/>
                <a:gd name="T18" fmla="*/ 146 w 277"/>
                <a:gd name="T19" fmla="*/ 103 h 414"/>
                <a:gd name="T20" fmla="*/ 226 w 277"/>
                <a:gd name="T21" fmla="*/ 111 h 414"/>
                <a:gd name="T22" fmla="*/ 198 w 277"/>
                <a:gd name="T23" fmla="*/ 43 h 414"/>
                <a:gd name="T24" fmla="*/ 270 w 277"/>
                <a:gd name="T25" fmla="*/ 43 h 414"/>
                <a:gd name="T26" fmla="*/ 242 w 277"/>
                <a:gd name="T27" fmla="*/ 3 h 414"/>
                <a:gd name="T28" fmla="*/ 234 w 277"/>
                <a:gd name="T29" fmla="*/ 63 h 414"/>
                <a:gd name="T30" fmla="*/ 162 w 277"/>
                <a:gd name="T31" fmla="*/ 79 h 414"/>
                <a:gd name="T32" fmla="*/ 202 w 277"/>
                <a:gd name="T33" fmla="*/ 147 h 414"/>
                <a:gd name="T34" fmla="*/ 118 w 277"/>
                <a:gd name="T35" fmla="*/ 139 h 414"/>
                <a:gd name="T36" fmla="*/ 122 w 277"/>
                <a:gd name="T37" fmla="*/ 203 h 414"/>
                <a:gd name="T38" fmla="*/ 42 w 277"/>
                <a:gd name="T39" fmla="*/ 199 h 414"/>
                <a:gd name="T40" fmla="*/ 74 w 277"/>
                <a:gd name="T41" fmla="*/ 255 h 414"/>
                <a:gd name="T42" fmla="*/ 2 w 277"/>
                <a:gd name="T43" fmla="*/ 279 h 414"/>
                <a:gd name="T44" fmla="*/ 86 w 277"/>
                <a:gd name="T45" fmla="*/ 307 h 414"/>
                <a:gd name="T46" fmla="*/ 50 w 277"/>
                <a:gd name="T47" fmla="*/ 351 h 414"/>
                <a:gd name="T48" fmla="*/ 118 w 277"/>
                <a:gd name="T49" fmla="*/ 379 h 414"/>
                <a:gd name="T50" fmla="*/ 146 w 277"/>
                <a:gd name="T51" fmla="*/ 411 h 4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414"/>
                <a:gd name="T80" fmla="*/ 277 w 277"/>
                <a:gd name="T81" fmla="*/ 414 h 4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414">
                  <a:moveTo>
                    <a:pt x="146" y="411"/>
                  </a:moveTo>
                  <a:cubicBezTo>
                    <a:pt x="138" y="414"/>
                    <a:pt x="75" y="412"/>
                    <a:pt x="70" y="399"/>
                  </a:cubicBezTo>
                  <a:cubicBezTo>
                    <a:pt x="65" y="386"/>
                    <a:pt x="121" y="345"/>
                    <a:pt x="114" y="331"/>
                  </a:cubicBezTo>
                  <a:cubicBezTo>
                    <a:pt x="107" y="317"/>
                    <a:pt x="32" y="323"/>
                    <a:pt x="26" y="315"/>
                  </a:cubicBezTo>
                  <a:cubicBezTo>
                    <a:pt x="20" y="307"/>
                    <a:pt x="80" y="296"/>
                    <a:pt x="78" y="283"/>
                  </a:cubicBezTo>
                  <a:cubicBezTo>
                    <a:pt x="76" y="270"/>
                    <a:pt x="11" y="244"/>
                    <a:pt x="14" y="235"/>
                  </a:cubicBezTo>
                  <a:cubicBezTo>
                    <a:pt x="17" y="226"/>
                    <a:pt x="88" y="239"/>
                    <a:pt x="98" y="227"/>
                  </a:cubicBezTo>
                  <a:cubicBezTo>
                    <a:pt x="108" y="215"/>
                    <a:pt x="61" y="172"/>
                    <a:pt x="74" y="163"/>
                  </a:cubicBezTo>
                  <a:cubicBezTo>
                    <a:pt x="87" y="154"/>
                    <a:pt x="162" y="185"/>
                    <a:pt x="174" y="175"/>
                  </a:cubicBezTo>
                  <a:cubicBezTo>
                    <a:pt x="186" y="165"/>
                    <a:pt x="137" y="114"/>
                    <a:pt x="146" y="103"/>
                  </a:cubicBezTo>
                  <a:cubicBezTo>
                    <a:pt x="155" y="92"/>
                    <a:pt x="217" y="121"/>
                    <a:pt x="226" y="111"/>
                  </a:cubicBezTo>
                  <a:cubicBezTo>
                    <a:pt x="235" y="101"/>
                    <a:pt x="191" y="54"/>
                    <a:pt x="198" y="43"/>
                  </a:cubicBezTo>
                  <a:cubicBezTo>
                    <a:pt x="205" y="32"/>
                    <a:pt x="263" y="50"/>
                    <a:pt x="270" y="43"/>
                  </a:cubicBezTo>
                  <a:cubicBezTo>
                    <a:pt x="277" y="36"/>
                    <a:pt x="248" y="0"/>
                    <a:pt x="242" y="3"/>
                  </a:cubicBezTo>
                  <a:cubicBezTo>
                    <a:pt x="236" y="6"/>
                    <a:pt x="247" y="50"/>
                    <a:pt x="234" y="63"/>
                  </a:cubicBezTo>
                  <a:cubicBezTo>
                    <a:pt x="221" y="76"/>
                    <a:pt x="167" y="65"/>
                    <a:pt x="162" y="79"/>
                  </a:cubicBezTo>
                  <a:cubicBezTo>
                    <a:pt x="157" y="93"/>
                    <a:pt x="209" y="137"/>
                    <a:pt x="202" y="147"/>
                  </a:cubicBezTo>
                  <a:cubicBezTo>
                    <a:pt x="195" y="157"/>
                    <a:pt x="131" y="130"/>
                    <a:pt x="118" y="139"/>
                  </a:cubicBezTo>
                  <a:cubicBezTo>
                    <a:pt x="105" y="148"/>
                    <a:pt x="135" y="193"/>
                    <a:pt x="122" y="203"/>
                  </a:cubicBezTo>
                  <a:cubicBezTo>
                    <a:pt x="109" y="213"/>
                    <a:pt x="50" y="190"/>
                    <a:pt x="42" y="199"/>
                  </a:cubicBezTo>
                  <a:cubicBezTo>
                    <a:pt x="34" y="208"/>
                    <a:pt x="81" y="242"/>
                    <a:pt x="74" y="255"/>
                  </a:cubicBezTo>
                  <a:cubicBezTo>
                    <a:pt x="67" y="268"/>
                    <a:pt x="0" y="270"/>
                    <a:pt x="2" y="279"/>
                  </a:cubicBezTo>
                  <a:cubicBezTo>
                    <a:pt x="4" y="288"/>
                    <a:pt x="78" y="295"/>
                    <a:pt x="86" y="307"/>
                  </a:cubicBezTo>
                  <a:cubicBezTo>
                    <a:pt x="94" y="319"/>
                    <a:pt x="45" y="339"/>
                    <a:pt x="50" y="351"/>
                  </a:cubicBezTo>
                  <a:cubicBezTo>
                    <a:pt x="55" y="363"/>
                    <a:pt x="101" y="371"/>
                    <a:pt x="118" y="379"/>
                  </a:cubicBezTo>
                  <a:cubicBezTo>
                    <a:pt x="135" y="387"/>
                    <a:pt x="154" y="408"/>
                    <a:pt x="146" y="41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76" name="Group 51"/>
            <p:cNvGrpSpPr>
              <a:grpSpLocks noChangeAspect="1"/>
            </p:cNvGrpSpPr>
            <p:nvPr/>
          </p:nvGrpSpPr>
          <p:grpSpPr bwMode="auto">
            <a:xfrm rot="5400000">
              <a:off x="3403" y="1649"/>
              <a:ext cx="117" cy="78"/>
              <a:chOff x="1047" y="363"/>
              <a:chExt cx="194" cy="130"/>
            </a:xfrm>
          </p:grpSpPr>
          <p:sp>
            <p:nvSpPr>
              <p:cNvPr id="31790" name="Freeform 52"/>
              <p:cNvSpPr>
                <a:spLocks noChangeAspect="1"/>
              </p:cNvSpPr>
              <p:nvPr/>
            </p:nvSpPr>
            <p:spPr bwMode="auto">
              <a:xfrm>
                <a:off x="1047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1" name="Freeform 53"/>
              <p:cNvSpPr>
                <a:spLocks noChangeAspect="1"/>
              </p:cNvSpPr>
              <p:nvPr/>
            </p:nvSpPr>
            <p:spPr bwMode="auto">
              <a:xfrm flipH="1">
                <a:off x="1135" y="363"/>
                <a:ext cx="106" cy="130"/>
              </a:xfrm>
              <a:custGeom>
                <a:avLst/>
                <a:gdLst>
                  <a:gd name="T0" fmla="*/ 93 w 106"/>
                  <a:gd name="T1" fmla="*/ 13 h 130"/>
                  <a:gd name="T2" fmla="*/ 93 w 106"/>
                  <a:gd name="T3" fmla="*/ 117 h 130"/>
                  <a:gd name="T4" fmla="*/ 13 w 106"/>
                  <a:gd name="T5" fmla="*/ 93 h 130"/>
                  <a:gd name="T6" fmla="*/ 13 w 106"/>
                  <a:gd name="T7" fmla="*/ 41 h 130"/>
                  <a:gd name="T8" fmla="*/ 93 w 106"/>
                  <a:gd name="T9" fmla="*/ 1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0"/>
                  <a:gd name="T17" fmla="*/ 106 w 106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0">
                    <a:moveTo>
                      <a:pt x="93" y="13"/>
                    </a:moveTo>
                    <a:cubicBezTo>
                      <a:pt x="106" y="26"/>
                      <a:pt x="106" y="104"/>
                      <a:pt x="93" y="117"/>
                    </a:cubicBezTo>
                    <a:cubicBezTo>
                      <a:pt x="80" y="130"/>
                      <a:pt x="26" y="106"/>
                      <a:pt x="13" y="93"/>
                    </a:cubicBezTo>
                    <a:cubicBezTo>
                      <a:pt x="0" y="80"/>
                      <a:pt x="0" y="54"/>
                      <a:pt x="13" y="41"/>
                    </a:cubicBezTo>
                    <a:cubicBezTo>
                      <a:pt x="26" y="28"/>
                      <a:pt x="80" y="0"/>
                      <a:pt x="93" y="13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77" name="Oval 54"/>
            <p:cNvSpPr>
              <a:spLocks noChangeAspect="1" noChangeArrowheads="1"/>
            </p:cNvSpPr>
            <p:nvPr/>
          </p:nvSpPr>
          <p:spPr bwMode="auto">
            <a:xfrm rot="5400000">
              <a:off x="3089" y="2430"/>
              <a:ext cx="118" cy="64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AutoShape 55"/>
            <p:cNvSpPr>
              <a:spLocks noChangeAspect="1" noChangeArrowheads="1"/>
            </p:cNvSpPr>
            <p:nvPr/>
          </p:nvSpPr>
          <p:spPr bwMode="auto">
            <a:xfrm>
              <a:off x="3168" y="2411"/>
              <a:ext cx="86" cy="5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56"/>
            <p:cNvSpPr>
              <a:spLocks noChangeAspect="1" noChangeArrowheads="1"/>
            </p:cNvSpPr>
            <p:nvPr/>
          </p:nvSpPr>
          <p:spPr bwMode="auto">
            <a:xfrm rot="5400000">
              <a:off x="3109" y="1807"/>
              <a:ext cx="118" cy="64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AutoShape 57"/>
            <p:cNvSpPr>
              <a:spLocks noChangeAspect="1" noChangeArrowheads="1"/>
            </p:cNvSpPr>
            <p:nvPr/>
          </p:nvSpPr>
          <p:spPr bwMode="auto">
            <a:xfrm>
              <a:off x="3173" y="2102"/>
              <a:ext cx="86" cy="5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AutoShape 58"/>
            <p:cNvSpPr>
              <a:spLocks noChangeAspect="1" noChangeArrowheads="1"/>
            </p:cNvSpPr>
            <p:nvPr/>
          </p:nvSpPr>
          <p:spPr bwMode="auto">
            <a:xfrm>
              <a:off x="3179" y="1785"/>
              <a:ext cx="87" cy="58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82" name="Group 226"/>
            <p:cNvGrpSpPr>
              <a:grpSpLocks/>
            </p:cNvGrpSpPr>
            <p:nvPr/>
          </p:nvGrpSpPr>
          <p:grpSpPr bwMode="auto">
            <a:xfrm>
              <a:off x="2613" y="1934"/>
              <a:ext cx="483" cy="523"/>
              <a:chOff x="2613" y="1934"/>
              <a:chExt cx="483" cy="523"/>
            </a:xfrm>
          </p:grpSpPr>
          <p:grpSp>
            <p:nvGrpSpPr>
              <p:cNvPr id="31783" name="Group 227"/>
              <p:cNvGrpSpPr>
                <a:grpSpLocks/>
              </p:cNvGrpSpPr>
              <p:nvPr/>
            </p:nvGrpSpPr>
            <p:grpSpPr bwMode="auto">
              <a:xfrm>
                <a:off x="2668" y="1934"/>
                <a:ext cx="428" cy="139"/>
                <a:chOff x="2654" y="1934"/>
                <a:chExt cx="428" cy="139"/>
              </a:xfrm>
            </p:grpSpPr>
            <p:sp>
              <p:nvSpPr>
                <p:cNvPr id="31788" name="Oval 22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934" y="1993"/>
                  <a:ext cx="148" cy="80"/>
                </a:xfrm>
                <a:prstGeom prst="ellips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9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2654" y="1934"/>
                  <a:ext cx="225" cy="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900"/>
                    <a:t>Cap-H2</a:t>
                  </a:r>
                </a:p>
                <a:p>
                  <a:pPr algn="ctr" eaLnBrk="0" hangingPunct="0"/>
                  <a:r>
                    <a:rPr lang="en-US" sz="900"/>
                    <a:t>binding</a:t>
                  </a:r>
                </a:p>
              </p:txBody>
            </p:sp>
          </p:grpSp>
          <p:sp>
            <p:nvSpPr>
              <p:cNvPr id="31784" name="Text Box 230"/>
              <p:cNvSpPr txBox="1">
                <a:spLocks noChangeArrowheads="1"/>
              </p:cNvSpPr>
              <p:nvPr/>
            </p:nvSpPr>
            <p:spPr bwMode="auto">
              <a:xfrm>
                <a:off x="2682" y="2328"/>
                <a:ext cx="32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900"/>
                  <a:t>Cap-H2</a:t>
                </a:r>
              </a:p>
              <a:p>
                <a:pPr algn="ctr" eaLnBrk="0" hangingPunct="0"/>
                <a:r>
                  <a:rPr lang="en-US" sz="900"/>
                  <a:t>dissociation</a:t>
                </a:r>
              </a:p>
            </p:txBody>
          </p:sp>
          <p:grpSp>
            <p:nvGrpSpPr>
              <p:cNvPr id="31785" name="Group 231"/>
              <p:cNvGrpSpPr>
                <a:grpSpLocks/>
              </p:cNvGrpSpPr>
              <p:nvPr/>
            </p:nvGrpSpPr>
            <p:grpSpPr bwMode="auto">
              <a:xfrm>
                <a:off x="2613" y="2208"/>
                <a:ext cx="462" cy="90"/>
                <a:chOff x="998" y="2166"/>
                <a:chExt cx="462" cy="90"/>
              </a:xfrm>
            </p:grpSpPr>
            <p:sp>
              <p:nvSpPr>
                <p:cNvPr id="31786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1018" y="2166"/>
                  <a:ext cx="44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7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998" y="2251"/>
                  <a:ext cx="442" cy="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750" name="Group 234"/>
          <p:cNvGrpSpPr>
            <a:grpSpLocks/>
          </p:cNvGrpSpPr>
          <p:nvPr/>
        </p:nvGrpSpPr>
        <p:grpSpPr bwMode="auto">
          <a:xfrm>
            <a:off x="6713538" y="3519597"/>
            <a:ext cx="850900" cy="990600"/>
            <a:chOff x="2576" y="1934"/>
            <a:chExt cx="536" cy="624"/>
          </a:xfrm>
        </p:grpSpPr>
        <p:grpSp>
          <p:nvGrpSpPr>
            <p:cNvPr id="31752" name="Group 235"/>
            <p:cNvGrpSpPr>
              <a:grpSpLocks/>
            </p:cNvGrpSpPr>
            <p:nvPr/>
          </p:nvGrpSpPr>
          <p:grpSpPr bwMode="auto">
            <a:xfrm>
              <a:off x="2592" y="1934"/>
              <a:ext cx="504" cy="230"/>
              <a:chOff x="2578" y="1934"/>
              <a:chExt cx="504" cy="230"/>
            </a:xfrm>
          </p:grpSpPr>
          <p:sp>
            <p:nvSpPr>
              <p:cNvPr id="31757" name="Oval 236"/>
              <p:cNvSpPr>
                <a:spLocks noChangeAspect="1" noChangeArrowheads="1"/>
              </p:cNvSpPr>
              <p:nvPr/>
            </p:nvSpPr>
            <p:spPr bwMode="auto">
              <a:xfrm flipV="1">
                <a:off x="2934" y="1993"/>
                <a:ext cx="148" cy="80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8" name="Text Box 237"/>
              <p:cNvSpPr txBox="1">
                <a:spLocks noChangeArrowheads="1"/>
              </p:cNvSpPr>
              <p:nvPr/>
            </p:nvSpPr>
            <p:spPr bwMode="auto">
              <a:xfrm>
                <a:off x="2578" y="1934"/>
                <a:ext cx="37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900"/>
                  <a:t>Cap-H2</a:t>
                </a:r>
              </a:p>
              <a:p>
                <a:pPr algn="ctr" eaLnBrk="0" hangingPunct="0"/>
                <a:r>
                  <a:rPr lang="en-US" sz="900"/>
                  <a:t>binding</a:t>
                </a:r>
              </a:p>
            </p:txBody>
          </p:sp>
        </p:grpSp>
        <p:sp>
          <p:nvSpPr>
            <p:cNvPr id="31753" name="Text Box 238"/>
            <p:cNvSpPr txBox="1">
              <a:spLocks noChangeArrowheads="1"/>
            </p:cNvSpPr>
            <p:nvPr/>
          </p:nvSpPr>
          <p:spPr bwMode="auto">
            <a:xfrm>
              <a:off x="2576" y="2328"/>
              <a:ext cx="53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/>
                <a:t>Cap-H2</a:t>
              </a:r>
            </a:p>
            <a:p>
              <a:pPr algn="ctr" eaLnBrk="0" hangingPunct="0"/>
              <a:r>
                <a:rPr lang="en-US" sz="900"/>
                <a:t>dissociation</a:t>
              </a:r>
            </a:p>
          </p:txBody>
        </p:sp>
        <p:grpSp>
          <p:nvGrpSpPr>
            <p:cNvPr id="31754" name="Group 239"/>
            <p:cNvGrpSpPr>
              <a:grpSpLocks/>
            </p:cNvGrpSpPr>
            <p:nvPr/>
          </p:nvGrpSpPr>
          <p:grpSpPr bwMode="auto">
            <a:xfrm>
              <a:off x="2613" y="2208"/>
              <a:ext cx="462" cy="90"/>
              <a:chOff x="998" y="2166"/>
              <a:chExt cx="462" cy="90"/>
            </a:xfrm>
          </p:grpSpPr>
          <p:sp>
            <p:nvSpPr>
              <p:cNvPr id="31755" name="Line 240"/>
              <p:cNvSpPr>
                <a:spLocks noChangeShapeType="1"/>
              </p:cNvSpPr>
              <p:nvPr/>
            </p:nvSpPr>
            <p:spPr bwMode="auto">
              <a:xfrm flipV="1">
                <a:off x="1018" y="2166"/>
                <a:ext cx="44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241"/>
              <p:cNvSpPr>
                <a:spLocks noChangeShapeType="1"/>
              </p:cNvSpPr>
              <p:nvPr/>
            </p:nvSpPr>
            <p:spPr bwMode="auto">
              <a:xfrm flipH="1">
                <a:off x="998" y="2251"/>
                <a:ext cx="4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51" name="Text Box 242"/>
          <p:cNvSpPr txBox="1">
            <a:spLocks noChangeArrowheads="1"/>
          </p:cNvSpPr>
          <p:nvPr/>
        </p:nvSpPr>
        <p:spPr bwMode="auto">
          <a:xfrm>
            <a:off x="520700" y="241300"/>
            <a:ext cx="81188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Condensins</a:t>
            </a:r>
            <a:r>
              <a:rPr lang="en-US" sz="2400" dirty="0"/>
              <a:t> are </a:t>
            </a:r>
            <a:r>
              <a:rPr lang="en-US" sz="2400" dirty="0" err="1"/>
              <a:t>ATPase</a:t>
            </a:r>
            <a:r>
              <a:rPr lang="en-US" sz="2400" dirty="0"/>
              <a:t> molecular machines that can move </a:t>
            </a:r>
            <a:r>
              <a:rPr lang="en-US" sz="2400" dirty="0" smtClean="0"/>
              <a:t>DNA fibers </a:t>
            </a:r>
            <a:r>
              <a:rPr lang="en-US" sz="2400" dirty="0"/>
              <a:t>and trap/gather DNA coils.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30620" y="472965"/>
            <a:ext cx="0" cy="0"/>
          </a:xfrm>
        </p:spPr>
        <p:txBody>
          <a:bodyPr/>
          <a:lstStyle/>
          <a:p>
            <a:fld id="{12393263-EA0D-4A20-850B-A09C872A1505}" type="slidenum">
              <a:rPr lang="en-US"/>
              <a:pPr/>
              <a:t>15</a:t>
            </a:fld>
            <a:endParaRPr lang="en-US"/>
          </a:p>
        </p:txBody>
      </p:sp>
      <p:pic>
        <p:nvPicPr>
          <p:cNvPr id="32771" name="Picture 4" descr="Figure 1 e&amp;f.jpg               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041" y="1760538"/>
            <a:ext cx="46482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Figure 1 g&amp;h.jpg               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3"/>
          <a:srcRect r="52222"/>
          <a:stretch>
            <a:fillRect/>
          </a:stretch>
        </p:blipFill>
        <p:spPr bwMode="auto">
          <a:xfrm>
            <a:off x="5376041" y="1760538"/>
            <a:ext cx="2184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711966" y="3886200"/>
            <a:ext cx="2352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i="1"/>
              <a:t>SMC4</a:t>
            </a:r>
            <a:r>
              <a:rPr lang="en-US" sz="2100" i="1" baseline="30000"/>
              <a:t>+/-</a:t>
            </a:r>
            <a:r>
              <a:rPr lang="en-US" sz="2100" i="1"/>
              <a:t> ;CapH2</a:t>
            </a:r>
            <a:r>
              <a:rPr lang="en-US" sz="2100" i="1" baseline="30000"/>
              <a:t>+/-</a:t>
            </a:r>
            <a:endParaRPr lang="en-US" sz="2100" i="1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775841" y="3886200"/>
            <a:ext cx="11350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i="1"/>
              <a:t>SMC4</a:t>
            </a:r>
            <a:r>
              <a:rPr lang="en-US" sz="2100" i="1" baseline="30000"/>
              <a:t>+/-</a:t>
            </a:r>
            <a:endParaRPr lang="en-US" sz="2100" i="1"/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5966591" y="3886200"/>
            <a:ext cx="1238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i="1"/>
              <a:t>CapH2</a:t>
            </a:r>
            <a:r>
              <a:rPr lang="en-US" sz="2100" i="1" baseline="30000"/>
              <a:t>+/-</a:t>
            </a:r>
            <a:endParaRPr lang="en-US" sz="2100" i="1"/>
          </a:p>
        </p:txBody>
      </p:sp>
      <p:sp>
        <p:nvSpPr>
          <p:cNvPr id="32776" name="Text Box 44"/>
          <p:cNvSpPr txBox="1">
            <a:spLocks noChangeArrowheads="1"/>
          </p:cNvSpPr>
          <p:nvPr/>
        </p:nvSpPr>
        <p:spPr bwMode="auto">
          <a:xfrm>
            <a:off x="690946" y="472965"/>
            <a:ext cx="82165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Cap-H2 and SMC4 genetically interact to enhance nurse </a:t>
            </a:r>
            <a:r>
              <a:rPr lang="en-US" sz="2400" dirty="0" err="1" smtClean="0"/>
              <a:t>cellunpairing</a:t>
            </a:r>
            <a:r>
              <a:rPr lang="en-US" sz="2400" dirty="0" smtClean="0"/>
              <a:t> </a:t>
            </a:r>
            <a:r>
              <a:rPr lang="en-US" sz="2400" dirty="0"/>
              <a:t>defect.</a:t>
            </a:r>
          </a:p>
        </p:txBody>
      </p:sp>
      <p:grpSp>
        <p:nvGrpSpPr>
          <p:cNvPr id="32777" name="Group 59"/>
          <p:cNvGrpSpPr>
            <a:grpSpLocks/>
          </p:cNvGrpSpPr>
          <p:nvPr/>
        </p:nvGrpSpPr>
        <p:grpSpPr bwMode="auto">
          <a:xfrm>
            <a:off x="3250379" y="4656138"/>
            <a:ext cx="3232150" cy="1665287"/>
            <a:chOff x="1541" y="2357"/>
            <a:chExt cx="2036" cy="1049"/>
          </a:xfrm>
        </p:grpSpPr>
        <p:grpSp>
          <p:nvGrpSpPr>
            <p:cNvPr id="32780" name="Group 45"/>
            <p:cNvGrpSpPr>
              <a:grpSpLocks/>
            </p:cNvGrpSpPr>
            <p:nvPr/>
          </p:nvGrpSpPr>
          <p:grpSpPr bwMode="auto">
            <a:xfrm>
              <a:off x="1698" y="2365"/>
              <a:ext cx="1879" cy="944"/>
              <a:chOff x="3384" y="909"/>
              <a:chExt cx="1879" cy="944"/>
            </a:xfrm>
          </p:grpSpPr>
          <p:sp>
            <p:nvSpPr>
              <p:cNvPr id="32783" name="Oval 46"/>
              <p:cNvSpPr>
                <a:spLocks noChangeAspect="1" noChangeArrowheads="1"/>
              </p:cNvSpPr>
              <p:nvPr/>
            </p:nvSpPr>
            <p:spPr bwMode="auto">
              <a:xfrm>
                <a:off x="4484" y="1236"/>
                <a:ext cx="581" cy="314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>
                    <a:solidFill>
                      <a:srgbClr val="FF0000"/>
                    </a:solidFill>
                  </a:rPr>
                  <a:t>Cap-H2</a:t>
                </a:r>
              </a:p>
            </p:txBody>
          </p:sp>
          <p:grpSp>
            <p:nvGrpSpPr>
              <p:cNvPr id="32784" name="Group 47"/>
              <p:cNvGrpSpPr>
                <a:grpSpLocks/>
              </p:cNvGrpSpPr>
              <p:nvPr/>
            </p:nvGrpSpPr>
            <p:grpSpPr bwMode="auto">
              <a:xfrm>
                <a:off x="3384" y="909"/>
                <a:ext cx="1246" cy="944"/>
                <a:chOff x="595" y="1453"/>
                <a:chExt cx="318" cy="347"/>
              </a:xfrm>
            </p:grpSpPr>
            <p:sp>
              <p:nvSpPr>
                <p:cNvPr id="32786" name="Freeform 48"/>
                <p:cNvSpPr>
                  <a:spLocks noChangeAspect="1"/>
                </p:cNvSpPr>
                <p:nvPr/>
              </p:nvSpPr>
              <p:spPr bwMode="auto">
                <a:xfrm rot="5400000" flipH="1" flipV="1">
                  <a:off x="656" y="1593"/>
                  <a:ext cx="166" cy="248"/>
                </a:xfrm>
                <a:custGeom>
                  <a:avLst/>
                  <a:gdLst>
                    <a:gd name="T0" fmla="*/ 146 w 277"/>
                    <a:gd name="T1" fmla="*/ 411 h 414"/>
                    <a:gd name="T2" fmla="*/ 70 w 277"/>
                    <a:gd name="T3" fmla="*/ 399 h 414"/>
                    <a:gd name="T4" fmla="*/ 114 w 277"/>
                    <a:gd name="T5" fmla="*/ 331 h 414"/>
                    <a:gd name="T6" fmla="*/ 26 w 277"/>
                    <a:gd name="T7" fmla="*/ 315 h 414"/>
                    <a:gd name="T8" fmla="*/ 78 w 277"/>
                    <a:gd name="T9" fmla="*/ 283 h 414"/>
                    <a:gd name="T10" fmla="*/ 14 w 277"/>
                    <a:gd name="T11" fmla="*/ 235 h 414"/>
                    <a:gd name="T12" fmla="*/ 98 w 277"/>
                    <a:gd name="T13" fmla="*/ 227 h 414"/>
                    <a:gd name="T14" fmla="*/ 74 w 277"/>
                    <a:gd name="T15" fmla="*/ 163 h 414"/>
                    <a:gd name="T16" fmla="*/ 174 w 277"/>
                    <a:gd name="T17" fmla="*/ 175 h 414"/>
                    <a:gd name="T18" fmla="*/ 146 w 277"/>
                    <a:gd name="T19" fmla="*/ 103 h 414"/>
                    <a:gd name="T20" fmla="*/ 226 w 277"/>
                    <a:gd name="T21" fmla="*/ 111 h 414"/>
                    <a:gd name="T22" fmla="*/ 198 w 277"/>
                    <a:gd name="T23" fmla="*/ 43 h 414"/>
                    <a:gd name="T24" fmla="*/ 270 w 277"/>
                    <a:gd name="T25" fmla="*/ 43 h 414"/>
                    <a:gd name="T26" fmla="*/ 242 w 277"/>
                    <a:gd name="T27" fmla="*/ 3 h 414"/>
                    <a:gd name="T28" fmla="*/ 234 w 277"/>
                    <a:gd name="T29" fmla="*/ 63 h 414"/>
                    <a:gd name="T30" fmla="*/ 162 w 277"/>
                    <a:gd name="T31" fmla="*/ 79 h 414"/>
                    <a:gd name="T32" fmla="*/ 202 w 277"/>
                    <a:gd name="T33" fmla="*/ 147 h 414"/>
                    <a:gd name="T34" fmla="*/ 118 w 277"/>
                    <a:gd name="T35" fmla="*/ 139 h 414"/>
                    <a:gd name="T36" fmla="*/ 122 w 277"/>
                    <a:gd name="T37" fmla="*/ 203 h 414"/>
                    <a:gd name="T38" fmla="*/ 42 w 277"/>
                    <a:gd name="T39" fmla="*/ 199 h 414"/>
                    <a:gd name="T40" fmla="*/ 74 w 277"/>
                    <a:gd name="T41" fmla="*/ 255 h 414"/>
                    <a:gd name="T42" fmla="*/ 2 w 277"/>
                    <a:gd name="T43" fmla="*/ 279 h 414"/>
                    <a:gd name="T44" fmla="*/ 86 w 277"/>
                    <a:gd name="T45" fmla="*/ 307 h 414"/>
                    <a:gd name="T46" fmla="*/ 50 w 277"/>
                    <a:gd name="T47" fmla="*/ 351 h 414"/>
                    <a:gd name="T48" fmla="*/ 118 w 277"/>
                    <a:gd name="T49" fmla="*/ 379 h 414"/>
                    <a:gd name="T50" fmla="*/ 146 w 277"/>
                    <a:gd name="T51" fmla="*/ 411 h 41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414"/>
                    <a:gd name="T80" fmla="*/ 277 w 277"/>
                    <a:gd name="T81" fmla="*/ 414 h 41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414">
                      <a:moveTo>
                        <a:pt x="146" y="411"/>
                      </a:moveTo>
                      <a:cubicBezTo>
                        <a:pt x="138" y="414"/>
                        <a:pt x="75" y="412"/>
                        <a:pt x="70" y="399"/>
                      </a:cubicBezTo>
                      <a:cubicBezTo>
                        <a:pt x="65" y="386"/>
                        <a:pt x="121" y="345"/>
                        <a:pt x="114" y="331"/>
                      </a:cubicBezTo>
                      <a:cubicBezTo>
                        <a:pt x="107" y="317"/>
                        <a:pt x="32" y="323"/>
                        <a:pt x="26" y="315"/>
                      </a:cubicBezTo>
                      <a:cubicBezTo>
                        <a:pt x="20" y="307"/>
                        <a:pt x="80" y="296"/>
                        <a:pt x="78" y="283"/>
                      </a:cubicBezTo>
                      <a:cubicBezTo>
                        <a:pt x="76" y="270"/>
                        <a:pt x="11" y="244"/>
                        <a:pt x="14" y="235"/>
                      </a:cubicBezTo>
                      <a:cubicBezTo>
                        <a:pt x="17" y="226"/>
                        <a:pt x="88" y="239"/>
                        <a:pt x="98" y="227"/>
                      </a:cubicBezTo>
                      <a:cubicBezTo>
                        <a:pt x="108" y="215"/>
                        <a:pt x="61" y="172"/>
                        <a:pt x="74" y="163"/>
                      </a:cubicBezTo>
                      <a:cubicBezTo>
                        <a:pt x="87" y="154"/>
                        <a:pt x="162" y="185"/>
                        <a:pt x="174" y="175"/>
                      </a:cubicBezTo>
                      <a:cubicBezTo>
                        <a:pt x="186" y="165"/>
                        <a:pt x="137" y="114"/>
                        <a:pt x="146" y="103"/>
                      </a:cubicBezTo>
                      <a:cubicBezTo>
                        <a:pt x="155" y="92"/>
                        <a:pt x="217" y="121"/>
                        <a:pt x="226" y="111"/>
                      </a:cubicBezTo>
                      <a:cubicBezTo>
                        <a:pt x="235" y="101"/>
                        <a:pt x="191" y="54"/>
                        <a:pt x="198" y="43"/>
                      </a:cubicBezTo>
                      <a:cubicBezTo>
                        <a:pt x="205" y="32"/>
                        <a:pt x="263" y="50"/>
                        <a:pt x="270" y="43"/>
                      </a:cubicBezTo>
                      <a:cubicBezTo>
                        <a:pt x="277" y="36"/>
                        <a:pt x="248" y="0"/>
                        <a:pt x="242" y="3"/>
                      </a:cubicBezTo>
                      <a:cubicBezTo>
                        <a:pt x="236" y="6"/>
                        <a:pt x="247" y="50"/>
                        <a:pt x="234" y="63"/>
                      </a:cubicBezTo>
                      <a:cubicBezTo>
                        <a:pt x="221" y="76"/>
                        <a:pt x="167" y="65"/>
                        <a:pt x="162" y="79"/>
                      </a:cubicBezTo>
                      <a:cubicBezTo>
                        <a:pt x="157" y="93"/>
                        <a:pt x="209" y="137"/>
                        <a:pt x="202" y="147"/>
                      </a:cubicBezTo>
                      <a:cubicBezTo>
                        <a:pt x="195" y="157"/>
                        <a:pt x="131" y="130"/>
                        <a:pt x="118" y="139"/>
                      </a:cubicBezTo>
                      <a:cubicBezTo>
                        <a:pt x="105" y="148"/>
                        <a:pt x="135" y="193"/>
                        <a:pt x="122" y="203"/>
                      </a:cubicBezTo>
                      <a:cubicBezTo>
                        <a:pt x="109" y="213"/>
                        <a:pt x="50" y="190"/>
                        <a:pt x="42" y="199"/>
                      </a:cubicBezTo>
                      <a:cubicBezTo>
                        <a:pt x="34" y="208"/>
                        <a:pt x="81" y="242"/>
                        <a:pt x="74" y="255"/>
                      </a:cubicBezTo>
                      <a:cubicBezTo>
                        <a:pt x="67" y="268"/>
                        <a:pt x="0" y="270"/>
                        <a:pt x="2" y="279"/>
                      </a:cubicBezTo>
                      <a:cubicBezTo>
                        <a:pt x="4" y="288"/>
                        <a:pt x="78" y="295"/>
                        <a:pt x="86" y="307"/>
                      </a:cubicBezTo>
                      <a:cubicBezTo>
                        <a:pt x="94" y="319"/>
                        <a:pt x="45" y="339"/>
                        <a:pt x="50" y="351"/>
                      </a:cubicBezTo>
                      <a:cubicBezTo>
                        <a:pt x="55" y="363"/>
                        <a:pt x="101" y="371"/>
                        <a:pt x="118" y="379"/>
                      </a:cubicBezTo>
                      <a:cubicBezTo>
                        <a:pt x="135" y="387"/>
                        <a:pt x="154" y="408"/>
                        <a:pt x="146" y="4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787" name="Group 49"/>
                <p:cNvGrpSpPr>
                  <a:grpSpLocks noChangeAspect="1"/>
                </p:cNvGrpSpPr>
                <p:nvPr/>
              </p:nvGrpSpPr>
              <p:grpSpPr bwMode="auto">
                <a:xfrm rot="5400000" flipH="1" flipV="1">
                  <a:off x="683" y="1390"/>
                  <a:ext cx="167" cy="293"/>
                  <a:chOff x="1166" y="425"/>
                  <a:chExt cx="277" cy="487"/>
                </a:xfrm>
              </p:grpSpPr>
              <p:sp>
                <p:nvSpPr>
                  <p:cNvPr id="32792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192" y="792"/>
                    <a:ext cx="144" cy="9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793" name="Freeform 5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166" y="425"/>
                    <a:ext cx="277" cy="414"/>
                  </a:xfrm>
                  <a:custGeom>
                    <a:avLst/>
                    <a:gdLst>
                      <a:gd name="T0" fmla="*/ 146 w 277"/>
                      <a:gd name="T1" fmla="*/ 411 h 414"/>
                      <a:gd name="T2" fmla="*/ 70 w 277"/>
                      <a:gd name="T3" fmla="*/ 399 h 414"/>
                      <a:gd name="T4" fmla="*/ 114 w 277"/>
                      <a:gd name="T5" fmla="*/ 331 h 414"/>
                      <a:gd name="T6" fmla="*/ 26 w 277"/>
                      <a:gd name="T7" fmla="*/ 315 h 414"/>
                      <a:gd name="T8" fmla="*/ 78 w 277"/>
                      <a:gd name="T9" fmla="*/ 283 h 414"/>
                      <a:gd name="T10" fmla="*/ 14 w 277"/>
                      <a:gd name="T11" fmla="*/ 235 h 414"/>
                      <a:gd name="T12" fmla="*/ 98 w 277"/>
                      <a:gd name="T13" fmla="*/ 227 h 414"/>
                      <a:gd name="T14" fmla="*/ 74 w 277"/>
                      <a:gd name="T15" fmla="*/ 163 h 414"/>
                      <a:gd name="T16" fmla="*/ 174 w 277"/>
                      <a:gd name="T17" fmla="*/ 175 h 414"/>
                      <a:gd name="T18" fmla="*/ 146 w 277"/>
                      <a:gd name="T19" fmla="*/ 103 h 414"/>
                      <a:gd name="T20" fmla="*/ 226 w 277"/>
                      <a:gd name="T21" fmla="*/ 111 h 414"/>
                      <a:gd name="T22" fmla="*/ 198 w 277"/>
                      <a:gd name="T23" fmla="*/ 43 h 414"/>
                      <a:gd name="T24" fmla="*/ 270 w 277"/>
                      <a:gd name="T25" fmla="*/ 43 h 414"/>
                      <a:gd name="T26" fmla="*/ 242 w 277"/>
                      <a:gd name="T27" fmla="*/ 3 h 414"/>
                      <a:gd name="T28" fmla="*/ 234 w 277"/>
                      <a:gd name="T29" fmla="*/ 63 h 414"/>
                      <a:gd name="T30" fmla="*/ 162 w 277"/>
                      <a:gd name="T31" fmla="*/ 79 h 414"/>
                      <a:gd name="T32" fmla="*/ 202 w 277"/>
                      <a:gd name="T33" fmla="*/ 147 h 414"/>
                      <a:gd name="T34" fmla="*/ 118 w 277"/>
                      <a:gd name="T35" fmla="*/ 139 h 414"/>
                      <a:gd name="T36" fmla="*/ 122 w 277"/>
                      <a:gd name="T37" fmla="*/ 203 h 414"/>
                      <a:gd name="T38" fmla="*/ 42 w 277"/>
                      <a:gd name="T39" fmla="*/ 199 h 414"/>
                      <a:gd name="T40" fmla="*/ 74 w 277"/>
                      <a:gd name="T41" fmla="*/ 255 h 414"/>
                      <a:gd name="T42" fmla="*/ 2 w 277"/>
                      <a:gd name="T43" fmla="*/ 279 h 414"/>
                      <a:gd name="T44" fmla="*/ 86 w 277"/>
                      <a:gd name="T45" fmla="*/ 307 h 414"/>
                      <a:gd name="T46" fmla="*/ 50 w 277"/>
                      <a:gd name="T47" fmla="*/ 351 h 414"/>
                      <a:gd name="T48" fmla="*/ 118 w 277"/>
                      <a:gd name="T49" fmla="*/ 379 h 414"/>
                      <a:gd name="T50" fmla="*/ 146 w 277"/>
                      <a:gd name="T51" fmla="*/ 411 h 41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7"/>
                      <a:gd name="T79" fmla="*/ 0 h 414"/>
                      <a:gd name="T80" fmla="*/ 277 w 277"/>
                      <a:gd name="T81" fmla="*/ 414 h 41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7" h="414">
                        <a:moveTo>
                          <a:pt x="146" y="411"/>
                        </a:moveTo>
                        <a:cubicBezTo>
                          <a:pt x="138" y="414"/>
                          <a:pt x="75" y="412"/>
                          <a:pt x="70" y="399"/>
                        </a:cubicBezTo>
                        <a:cubicBezTo>
                          <a:pt x="65" y="386"/>
                          <a:pt x="121" y="345"/>
                          <a:pt x="114" y="331"/>
                        </a:cubicBezTo>
                        <a:cubicBezTo>
                          <a:pt x="107" y="317"/>
                          <a:pt x="32" y="323"/>
                          <a:pt x="26" y="315"/>
                        </a:cubicBezTo>
                        <a:cubicBezTo>
                          <a:pt x="20" y="307"/>
                          <a:pt x="80" y="296"/>
                          <a:pt x="78" y="283"/>
                        </a:cubicBezTo>
                        <a:cubicBezTo>
                          <a:pt x="76" y="270"/>
                          <a:pt x="11" y="244"/>
                          <a:pt x="14" y="235"/>
                        </a:cubicBezTo>
                        <a:cubicBezTo>
                          <a:pt x="17" y="226"/>
                          <a:pt x="88" y="239"/>
                          <a:pt x="98" y="227"/>
                        </a:cubicBezTo>
                        <a:cubicBezTo>
                          <a:pt x="108" y="215"/>
                          <a:pt x="61" y="172"/>
                          <a:pt x="74" y="163"/>
                        </a:cubicBezTo>
                        <a:cubicBezTo>
                          <a:pt x="87" y="154"/>
                          <a:pt x="162" y="185"/>
                          <a:pt x="174" y="175"/>
                        </a:cubicBezTo>
                        <a:cubicBezTo>
                          <a:pt x="186" y="165"/>
                          <a:pt x="137" y="114"/>
                          <a:pt x="146" y="103"/>
                        </a:cubicBezTo>
                        <a:cubicBezTo>
                          <a:pt x="155" y="92"/>
                          <a:pt x="217" y="121"/>
                          <a:pt x="226" y="111"/>
                        </a:cubicBezTo>
                        <a:cubicBezTo>
                          <a:pt x="235" y="101"/>
                          <a:pt x="191" y="54"/>
                          <a:pt x="198" y="43"/>
                        </a:cubicBezTo>
                        <a:cubicBezTo>
                          <a:pt x="205" y="32"/>
                          <a:pt x="263" y="50"/>
                          <a:pt x="270" y="43"/>
                        </a:cubicBezTo>
                        <a:cubicBezTo>
                          <a:pt x="277" y="36"/>
                          <a:pt x="248" y="0"/>
                          <a:pt x="242" y="3"/>
                        </a:cubicBezTo>
                        <a:cubicBezTo>
                          <a:pt x="236" y="6"/>
                          <a:pt x="247" y="50"/>
                          <a:pt x="234" y="63"/>
                        </a:cubicBezTo>
                        <a:cubicBezTo>
                          <a:pt x="221" y="76"/>
                          <a:pt x="167" y="65"/>
                          <a:pt x="162" y="79"/>
                        </a:cubicBezTo>
                        <a:cubicBezTo>
                          <a:pt x="157" y="93"/>
                          <a:pt x="209" y="137"/>
                          <a:pt x="202" y="147"/>
                        </a:cubicBezTo>
                        <a:cubicBezTo>
                          <a:pt x="195" y="157"/>
                          <a:pt x="131" y="130"/>
                          <a:pt x="118" y="139"/>
                        </a:cubicBezTo>
                        <a:cubicBezTo>
                          <a:pt x="105" y="148"/>
                          <a:pt x="135" y="193"/>
                          <a:pt x="122" y="203"/>
                        </a:cubicBezTo>
                        <a:cubicBezTo>
                          <a:pt x="109" y="213"/>
                          <a:pt x="50" y="190"/>
                          <a:pt x="42" y="199"/>
                        </a:cubicBezTo>
                        <a:cubicBezTo>
                          <a:pt x="34" y="208"/>
                          <a:pt x="81" y="242"/>
                          <a:pt x="74" y="255"/>
                        </a:cubicBezTo>
                        <a:cubicBezTo>
                          <a:pt x="67" y="268"/>
                          <a:pt x="0" y="270"/>
                          <a:pt x="2" y="279"/>
                        </a:cubicBezTo>
                        <a:cubicBezTo>
                          <a:pt x="4" y="288"/>
                          <a:pt x="78" y="295"/>
                          <a:pt x="86" y="307"/>
                        </a:cubicBezTo>
                        <a:cubicBezTo>
                          <a:pt x="94" y="319"/>
                          <a:pt x="45" y="339"/>
                          <a:pt x="50" y="351"/>
                        </a:cubicBezTo>
                        <a:cubicBezTo>
                          <a:pt x="55" y="363"/>
                          <a:pt x="101" y="371"/>
                          <a:pt x="118" y="379"/>
                        </a:cubicBezTo>
                        <a:cubicBezTo>
                          <a:pt x="135" y="387"/>
                          <a:pt x="154" y="408"/>
                          <a:pt x="146" y="411"/>
                        </a:cubicBezTo>
                        <a:close/>
                      </a:path>
                    </a:pathLst>
                  </a:custGeom>
                  <a:solidFill>
                    <a:schemeClr val="hlink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788" name="AutoShape 5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826" y="1676"/>
                  <a:ext cx="87" cy="58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789" name="Group 53"/>
                <p:cNvGrpSpPr>
                  <a:grpSpLocks noChangeAspect="1"/>
                </p:cNvGrpSpPr>
                <p:nvPr/>
              </p:nvGrpSpPr>
              <p:grpSpPr bwMode="auto">
                <a:xfrm rot="5400000" flipH="1" flipV="1">
                  <a:off x="575" y="1594"/>
                  <a:ext cx="117" cy="77"/>
                  <a:chOff x="1047" y="363"/>
                  <a:chExt cx="194" cy="130"/>
                </a:xfrm>
              </p:grpSpPr>
              <p:sp>
                <p:nvSpPr>
                  <p:cNvPr id="32790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1047" y="363"/>
                    <a:ext cx="106" cy="130"/>
                  </a:xfrm>
                  <a:custGeom>
                    <a:avLst/>
                    <a:gdLst>
                      <a:gd name="T0" fmla="*/ 93 w 106"/>
                      <a:gd name="T1" fmla="*/ 13 h 130"/>
                      <a:gd name="T2" fmla="*/ 93 w 106"/>
                      <a:gd name="T3" fmla="*/ 117 h 130"/>
                      <a:gd name="T4" fmla="*/ 13 w 106"/>
                      <a:gd name="T5" fmla="*/ 93 h 130"/>
                      <a:gd name="T6" fmla="*/ 13 w 106"/>
                      <a:gd name="T7" fmla="*/ 41 h 130"/>
                      <a:gd name="T8" fmla="*/ 93 w 106"/>
                      <a:gd name="T9" fmla="*/ 13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130"/>
                      <a:gd name="T17" fmla="*/ 106 w 106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130">
                        <a:moveTo>
                          <a:pt x="93" y="13"/>
                        </a:moveTo>
                        <a:cubicBezTo>
                          <a:pt x="106" y="26"/>
                          <a:pt x="106" y="104"/>
                          <a:pt x="93" y="117"/>
                        </a:cubicBezTo>
                        <a:cubicBezTo>
                          <a:pt x="80" y="130"/>
                          <a:pt x="26" y="106"/>
                          <a:pt x="13" y="93"/>
                        </a:cubicBezTo>
                        <a:cubicBezTo>
                          <a:pt x="0" y="80"/>
                          <a:pt x="0" y="54"/>
                          <a:pt x="13" y="41"/>
                        </a:cubicBezTo>
                        <a:cubicBezTo>
                          <a:pt x="26" y="28"/>
                          <a:pt x="80" y="0"/>
                          <a:pt x="93" y="1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791" name="Freeform 55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135" y="363"/>
                    <a:ext cx="106" cy="130"/>
                  </a:xfrm>
                  <a:custGeom>
                    <a:avLst/>
                    <a:gdLst>
                      <a:gd name="T0" fmla="*/ 93 w 106"/>
                      <a:gd name="T1" fmla="*/ 13 h 130"/>
                      <a:gd name="T2" fmla="*/ 93 w 106"/>
                      <a:gd name="T3" fmla="*/ 117 h 130"/>
                      <a:gd name="T4" fmla="*/ 13 w 106"/>
                      <a:gd name="T5" fmla="*/ 93 h 130"/>
                      <a:gd name="T6" fmla="*/ 13 w 106"/>
                      <a:gd name="T7" fmla="*/ 41 h 130"/>
                      <a:gd name="T8" fmla="*/ 93 w 106"/>
                      <a:gd name="T9" fmla="*/ 13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130"/>
                      <a:gd name="T17" fmla="*/ 106 w 106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130">
                        <a:moveTo>
                          <a:pt x="93" y="13"/>
                        </a:moveTo>
                        <a:cubicBezTo>
                          <a:pt x="106" y="26"/>
                          <a:pt x="106" y="104"/>
                          <a:pt x="93" y="117"/>
                        </a:cubicBezTo>
                        <a:cubicBezTo>
                          <a:pt x="80" y="130"/>
                          <a:pt x="26" y="106"/>
                          <a:pt x="13" y="93"/>
                        </a:cubicBezTo>
                        <a:cubicBezTo>
                          <a:pt x="0" y="80"/>
                          <a:pt x="0" y="54"/>
                          <a:pt x="13" y="41"/>
                        </a:cubicBezTo>
                        <a:cubicBezTo>
                          <a:pt x="26" y="28"/>
                          <a:pt x="80" y="0"/>
                          <a:pt x="93" y="13"/>
                        </a:cubicBezTo>
                        <a:close/>
                      </a:path>
                    </a:pathLst>
                  </a:custGeom>
                  <a:solidFill>
                    <a:schemeClr val="hlink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785" name="AutoShape 56"/>
              <p:cNvSpPr>
                <a:spLocks noChangeArrowheads="1"/>
              </p:cNvSpPr>
              <p:nvPr/>
            </p:nvSpPr>
            <p:spPr bwMode="auto">
              <a:xfrm>
                <a:off x="4735" y="1012"/>
                <a:ext cx="528" cy="22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Cap-D3</a:t>
                </a:r>
              </a:p>
            </p:txBody>
          </p:sp>
        </p:grpSp>
        <p:sp>
          <p:nvSpPr>
            <p:cNvPr id="32781" name="Text Box 57"/>
            <p:cNvSpPr txBox="1">
              <a:spLocks noChangeArrowheads="1"/>
            </p:cNvSpPr>
            <p:nvPr/>
          </p:nvSpPr>
          <p:spPr bwMode="auto">
            <a:xfrm>
              <a:off x="1541" y="2357"/>
              <a:ext cx="56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/>
                <a:t>Smc4</a:t>
              </a:r>
            </a:p>
          </p:txBody>
        </p:sp>
        <p:sp>
          <p:nvSpPr>
            <p:cNvPr id="32782" name="Text Box 58"/>
            <p:cNvSpPr txBox="1">
              <a:spLocks noChangeArrowheads="1"/>
            </p:cNvSpPr>
            <p:nvPr/>
          </p:nvSpPr>
          <p:spPr bwMode="auto">
            <a:xfrm>
              <a:off x="1615" y="3146"/>
              <a:ext cx="56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/>
                <a:t>Smc2</a:t>
              </a:r>
            </a:p>
          </p:txBody>
        </p:sp>
      </p:grpSp>
      <p:sp>
        <p:nvSpPr>
          <p:cNvPr id="32778" name="AutoShape 60"/>
          <p:cNvSpPr>
            <a:spLocks noChangeArrowheads="1"/>
          </p:cNvSpPr>
          <p:nvPr/>
        </p:nvSpPr>
        <p:spPr bwMode="auto">
          <a:xfrm>
            <a:off x="3090041" y="4259263"/>
            <a:ext cx="584200" cy="685800"/>
          </a:xfrm>
          <a:prstGeom prst="lightningBolt">
            <a:avLst/>
          </a:prstGeom>
          <a:gradFill rotWithShape="0">
            <a:gsLst>
              <a:gs pos="0">
                <a:srgbClr val="FF8000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100">
              <a:solidFill>
                <a:srgbClr val="FF0000"/>
              </a:solidFill>
            </a:endParaRPr>
          </a:p>
        </p:txBody>
      </p:sp>
      <p:sp>
        <p:nvSpPr>
          <p:cNvPr id="32779" name="AutoShape 61"/>
          <p:cNvSpPr>
            <a:spLocks noChangeArrowheads="1"/>
          </p:cNvSpPr>
          <p:nvPr/>
        </p:nvSpPr>
        <p:spPr bwMode="auto">
          <a:xfrm>
            <a:off x="5122041" y="4675188"/>
            <a:ext cx="584200" cy="685800"/>
          </a:xfrm>
          <a:prstGeom prst="lightningBolt">
            <a:avLst/>
          </a:prstGeom>
          <a:gradFill rotWithShape="0">
            <a:gsLst>
              <a:gs pos="0">
                <a:srgbClr val="FF8000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1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56145" y="178454"/>
            <a:ext cx="0" cy="0"/>
          </a:xfrm>
        </p:spPr>
        <p:txBody>
          <a:bodyPr/>
          <a:lstStyle/>
          <a:p>
            <a:fld id="{3A75DBD8-079E-4439-8C13-EC2CF6ABC248}" type="slidenum">
              <a:rPr lang="en-US"/>
              <a:pPr/>
              <a:t>16</a:t>
            </a:fld>
            <a:endParaRPr lang="en-US"/>
          </a:p>
        </p:txBody>
      </p:sp>
      <p:pic>
        <p:nvPicPr>
          <p:cNvPr id="33795" name="Picture 3" descr="Figure 1 g&amp;h.jpg               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645" y="1024592"/>
            <a:ext cx="4572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Figure 1 i&amp;j.jpg               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145" y="4099579"/>
            <a:ext cx="46482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010195" y="3150254"/>
            <a:ext cx="1238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i="1"/>
              <a:t>CapH2</a:t>
            </a:r>
            <a:r>
              <a:rPr lang="en-US" sz="2100" i="1" baseline="30000"/>
              <a:t>+/-</a:t>
            </a:r>
            <a:endParaRPr lang="en-US" sz="2100" i="1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372395" y="3150254"/>
            <a:ext cx="1238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i="1"/>
              <a:t>CapD3</a:t>
            </a:r>
            <a:r>
              <a:rPr lang="en-US" sz="2100" i="1" baseline="30000"/>
              <a:t>+/-</a:t>
            </a:r>
            <a:endParaRPr lang="en-US" sz="2100" i="1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813345" y="6350654"/>
            <a:ext cx="13223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i="1"/>
              <a:t>CapD3</a:t>
            </a:r>
            <a:r>
              <a:rPr lang="en-US" sz="2100" i="1" baseline="30000"/>
              <a:t>-/Df</a:t>
            </a:r>
            <a:endParaRPr lang="en-US" sz="2100" i="1"/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2565945" y="6350654"/>
            <a:ext cx="2540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i="1"/>
              <a:t>CapD3</a:t>
            </a:r>
            <a:r>
              <a:rPr lang="en-US" sz="2100" i="1" baseline="30000"/>
              <a:t>-/Df</a:t>
            </a:r>
            <a:r>
              <a:rPr lang="en-US" sz="2100" i="1"/>
              <a:t> ;CapH2</a:t>
            </a:r>
            <a:r>
              <a:rPr lang="en-US" sz="2100" i="1" baseline="30000"/>
              <a:t>+/-</a:t>
            </a:r>
            <a:endParaRPr lang="en-US" sz="2100" i="1"/>
          </a:p>
        </p:txBody>
      </p:sp>
      <p:sp>
        <p:nvSpPr>
          <p:cNvPr id="33801" name="Text Box 42"/>
          <p:cNvSpPr txBox="1">
            <a:spLocks noChangeArrowheads="1"/>
          </p:cNvSpPr>
          <p:nvPr/>
        </p:nvSpPr>
        <p:spPr bwMode="auto">
          <a:xfrm>
            <a:off x="416470" y="178454"/>
            <a:ext cx="84910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Cap-H2 and Cap-D3 genetically interact to enhance nurse </a:t>
            </a:r>
            <a:r>
              <a:rPr lang="en-US" sz="2400" dirty="0" smtClean="0"/>
              <a:t>cell </a:t>
            </a:r>
            <a:r>
              <a:rPr lang="en-US" sz="2400" dirty="0" err="1" smtClean="0"/>
              <a:t>unpairing</a:t>
            </a:r>
            <a:r>
              <a:rPr lang="en-US" sz="2400" dirty="0" smtClean="0"/>
              <a:t> </a:t>
            </a:r>
            <a:r>
              <a:rPr lang="en-US" sz="2400" dirty="0"/>
              <a:t>defects.</a:t>
            </a:r>
          </a:p>
        </p:txBody>
      </p:sp>
      <p:grpSp>
        <p:nvGrpSpPr>
          <p:cNvPr id="33802" name="Group 43"/>
          <p:cNvGrpSpPr>
            <a:grpSpLocks/>
          </p:cNvGrpSpPr>
          <p:nvPr/>
        </p:nvGrpSpPr>
        <p:grpSpPr bwMode="auto">
          <a:xfrm>
            <a:off x="5833020" y="3056592"/>
            <a:ext cx="3232150" cy="1665287"/>
            <a:chOff x="1541" y="2357"/>
            <a:chExt cx="2036" cy="1049"/>
          </a:xfrm>
        </p:grpSpPr>
        <p:grpSp>
          <p:nvGrpSpPr>
            <p:cNvPr id="33805" name="Group 44"/>
            <p:cNvGrpSpPr>
              <a:grpSpLocks/>
            </p:cNvGrpSpPr>
            <p:nvPr/>
          </p:nvGrpSpPr>
          <p:grpSpPr bwMode="auto">
            <a:xfrm>
              <a:off x="1698" y="2365"/>
              <a:ext cx="1879" cy="944"/>
              <a:chOff x="3384" y="909"/>
              <a:chExt cx="1879" cy="944"/>
            </a:xfrm>
          </p:grpSpPr>
          <p:sp>
            <p:nvSpPr>
              <p:cNvPr id="33808" name="Oval 45"/>
              <p:cNvSpPr>
                <a:spLocks noChangeAspect="1" noChangeArrowheads="1"/>
              </p:cNvSpPr>
              <p:nvPr/>
            </p:nvSpPr>
            <p:spPr bwMode="auto">
              <a:xfrm>
                <a:off x="4484" y="1236"/>
                <a:ext cx="581" cy="314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100">
                    <a:solidFill>
                      <a:srgbClr val="FF0000"/>
                    </a:solidFill>
                  </a:rPr>
                  <a:t>Cap-H2</a:t>
                </a:r>
              </a:p>
            </p:txBody>
          </p:sp>
          <p:grpSp>
            <p:nvGrpSpPr>
              <p:cNvPr id="33809" name="Group 46"/>
              <p:cNvGrpSpPr>
                <a:grpSpLocks/>
              </p:cNvGrpSpPr>
              <p:nvPr/>
            </p:nvGrpSpPr>
            <p:grpSpPr bwMode="auto">
              <a:xfrm>
                <a:off x="3384" y="909"/>
                <a:ext cx="1246" cy="944"/>
                <a:chOff x="595" y="1453"/>
                <a:chExt cx="318" cy="347"/>
              </a:xfrm>
            </p:grpSpPr>
            <p:sp>
              <p:nvSpPr>
                <p:cNvPr id="33811" name="Freeform 47"/>
                <p:cNvSpPr>
                  <a:spLocks noChangeAspect="1"/>
                </p:cNvSpPr>
                <p:nvPr/>
              </p:nvSpPr>
              <p:spPr bwMode="auto">
                <a:xfrm rot="5400000" flipH="1" flipV="1">
                  <a:off x="656" y="1593"/>
                  <a:ext cx="166" cy="248"/>
                </a:xfrm>
                <a:custGeom>
                  <a:avLst/>
                  <a:gdLst>
                    <a:gd name="T0" fmla="*/ 146 w 277"/>
                    <a:gd name="T1" fmla="*/ 411 h 414"/>
                    <a:gd name="T2" fmla="*/ 70 w 277"/>
                    <a:gd name="T3" fmla="*/ 399 h 414"/>
                    <a:gd name="T4" fmla="*/ 114 w 277"/>
                    <a:gd name="T5" fmla="*/ 331 h 414"/>
                    <a:gd name="T6" fmla="*/ 26 w 277"/>
                    <a:gd name="T7" fmla="*/ 315 h 414"/>
                    <a:gd name="T8" fmla="*/ 78 w 277"/>
                    <a:gd name="T9" fmla="*/ 283 h 414"/>
                    <a:gd name="T10" fmla="*/ 14 w 277"/>
                    <a:gd name="T11" fmla="*/ 235 h 414"/>
                    <a:gd name="T12" fmla="*/ 98 w 277"/>
                    <a:gd name="T13" fmla="*/ 227 h 414"/>
                    <a:gd name="T14" fmla="*/ 74 w 277"/>
                    <a:gd name="T15" fmla="*/ 163 h 414"/>
                    <a:gd name="T16" fmla="*/ 174 w 277"/>
                    <a:gd name="T17" fmla="*/ 175 h 414"/>
                    <a:gd name="T18" fmla="*/ 146 w 277"/>
                    <a:gd name="T19" fmla="*/ 103 h 414"/>
                    <a:gd name="T20" fmla="*/ 226 w 277"/>
                    <a:gd name="T21" fmla="*/ 111 h 414"/>
                    <a:gd name="T22" fmla="*/ 198 w 277"/>
                    <a:gd name="T23" fmla="*/ 43 h 414"/>
                    <a:gd name="T24" fmla="*/ 270 w 277"/>
                    <a:gd name="T25" fmla="*/ 43 h 414"/>
                    <a:gd name="T26" fmla="*/ 242 w 277"/>
                    <a:gd name="T27" fmla="*/ 3 h 414"/>
                    <a:gd name="T28" fmla="*/ 234 w 277"/>
                    <a:gd name="T29" fmla="*/ 63 h 414"/>
                    <a:gd name="T30" fmla="*/ 162 w 277"/>
                    <a:gd name="T31" fmla="*/ 79 h 414"/>
                    <a:gd name="T32" fmla="*/ 202 w 277"/>
                    <a:gd name="T33" fmla="*/ 147 h 414"/>
                    <a:gd name="T34" fmla="*/ 118 w 277"/>
                    <a:gd name="T35" fmla="*/ 139 h 414"/>
                    <a:gd name="T36" fmla="*/ 122 w 277"/>
                    <a:gd name="T37" fmla="*/ 203 h 414"/>
                    <a:gd name="T38" fmla="*/ 42 w 277"/>
                    <a:gd name="T39" fmla="*/ 199 h 414"/>
                    <a:gd name="T40" fmla="*/ 74 w 277"/>
                    <a:gd name="T41" fmla="*/ 255 h 414"/>
                    <a:gd name="T42" fmla="*/ 2 w 277"/>
                    <a:gd name="T43" fmla="*/ 279 h 414"/>
                    <a:gd name="T44" fmla="*/ 86 w 277"/>
                    <a:gd name="T45" fmla="*/ 307 h 414"/>
                    <a:gd name="T46" fmla="*/ 50 w 277"/>
                    <a:gd name="T47" fmla="*/ 351 h 414"/>
                    <a:gd name="T48" fmla="*/ 118 w 277"/>
                    <a:gd name="T49" fmla="*/ 379 h 414"/>
                    <a:gd name="T50" fmla="*/ 146 w 277"/>
                    <a:gd name="T51" fmla="*/ 411 h 41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7"/>
                    <a:gd name="T79" fmla="*/ 0 h 414"/>
                    <a:gd name="T80" fmla="*/ 277 w 277"/>
                    <a:gd name="T81" fmla="*/ 414 h 41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7" h="414">
                      <a:moveTo>
                        <a:pt x="146" y="411"/>
                      </a:moveTo>
                      <a:cubicBezTo>
                        <a:pt x="138" y="414"/>
                        <a:pt x="75" y="412"/>
                        <a:pt x="70" y="399"/>
                      </a:cubicBezTo>
                      <a:cubicBezTo>
                        <a:pt x="65" y="386"/>
                        <a:pt x="121" y="345"/>
                        <a:pt x="114" y="331"/>
                      </a:cubicBezTo>
                      <a:cubicBezTo>
                        <a:pt x="107" y="317"/>
                        <a:pt x="32" y="323"/>
                        <a:pt x="26" y="315"/>
                      </a:cubicBezTo>
                      <a:cubicBezTo>
                        <a:pt x="20" y="307"/>
                        <a:pt x="80" y="296"/>
                        <a:pt x="78" y="283"/>
                      </a:cubicBezTo>
                      <a:cubicBezTo>
                        <a:pt x="76" y="270"/>
                        <a:pt x="11" y="244"/>
                        <a:pt x="14" y="235"/>
                      </a:cubicBezTo>
                      <a:cubicBezTo>
                        <a:pt x="17" y="226"/>
                        <a:pt x="88" y="239"/>
                        <a:pt x="98" y="227"/>
                      </a:cubicBezTo>
                      <a:cubicBezTo>
                        <a:pt x="108" y="215"/>
                        <a:pt x="61" y="172"/>
                        <a:pt x="74" y="163"/>
                      </a:cubicBezTo>
                      <a:cubicBezTo>
                        <a:pt x="87" y="154"/>
                        <a:pt x="162" y="185"/>
                        <a:pt x="174" y="175"/>
                      </a:cubicBezTo>
                      <a:cubicBezTo>
                        <a:pt x="186" y="165"/>
                        <a:pt x="137" y="114"/>
                        <a:pt x="146" y="103"/>
                      </a:cubicBezTo>
                      <a:cubicBezTo>
                        <a:pt x="155" y="92"/>
                        <a:pt x="217" y="121"/>
                        <a:pt x="226" y="111"/>
                      </a:cubicBezTo>
                      <a:cubicBezTo>
                        <a:pt x="235" y="101"/>
                        <a:pt x="191" y="54"/>
                        <a:pt x="198" y="43"/>
                      </a:cubicBezTo>
                      <a:cubicBezTo>
                        <a:pt x="205" y="32"/>
                        <a:pt x="263" y="50"/>
                        <a:pt x="270" y="43"/>
                      </a:cubicBezTo>
                      <a:cubicBezTo>
                        <a:pt x="277" y="36"/>
                        <a:pt x="248" y="0"/>
                        <a:pt x="242" y="3"/>
                      </a:cubicBezTo>
                      <a:cubicBezTo>
                        <a:pt x="236" y="6"/>
                        <a:pt x="247" y="50"/>
                        <a:pt x="234" y="63"/>
                      </a:cubicBezTo>
                      <a:cubicBezTo>
                        <a:pt x="221" y="76"/>
                        <a:pt x="167" y="65"/>
                        <a:pt x="162" y="79"/>
                      </a:cubicBezTo>
                      <a:cubicBezTo>
                        <a:pt x="157" y="93"/>
                        <a:pt x="209" y="137"/>
                        <a:pt x="202" y="147"/>
                      </a:cubicBezTo>
                      <a:cubicBezTo>
                        <a:pt x="195" y="157"/>
                        <a:pt x="131" y="130"/>
                        <a:pt x="118" y="139"/>
                      </a:cubicBezTo>
                      <a:cubicBezTo>
                        <a:pt x="105" y="148"/>
                        <a:pt x="135" y="193"/>
                        <a:pt x="122" y="203"/>
                      </a:cubicBezTo>
                      <a:cubicBezTo>
                        <a:pt x="109" y="213"/>
                        <a:pt x="50" y="190"/>
                        <a:pt x="42" y="199"/>
                      </a:cubicBezTo>
                      <a:cubicBezTo>
                        <a:pt x="34" y="208"/>
                        <a:pt x="81" y="242"/>
                        <a:pt x="74" y="255"/>
                      </a:cubicBezTo>
                      <a:cubicBezTo>
                        <a:pt x="67" y="268"/>
                        <a:pt x="0" y="270"/>
                        <a:pt x="2" y="279"/>
                      </a:cubicBezTo>
                      <a:cubicBezTo>
                        <a:pt x="4" y="288"/>
                        <a:pt x="78" y="295"/>
                        <a:pt x="86" y="307"/>
                      </a:cubicBezTo>
                      <a:cubicBezTo>
                        <a:pt x="94" y="319"/>
                        <a:pt x="45" y="339"/>
                        <a:pt x="50" y="351"/>
                      </a:cubicBezTo>
                      <a:cubicBezTo>
                        <a:pt x="55" y="363"/>
                        <a:pt x="101" y="371"/>
                        <a:pt x="118" y="379"/>
                      </a:cubicBezTo>
                      <a:cubicBezTo>
                        <a:pt x="135" y="387"/>
                        <a:pt x="154" y="408"/>
                        <a:pt x="146" y="4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812" name="Group 48"/>
                <p:cNvGrpSpPr>
                  <a:grpSpLocks noChangeAspect="1"/>
                </p:cNvGrpSpPr>
                <p:nvPr/>
              </p:nvGrpSpPr>
              <p:grpSpPr bwMode="auto">
                <a:xfrm rot="5400000" flipH="1" flipV="1">
                  <a:off x="683" y="1390"/>
                  <a:ext cx="167" cy="293"/>
                  <a:chOff x="1166" y="425"/>
                  <a:chExt cx="277" cy="487"/>
                </a:xfrm>
              </p:grpSpPr>
              <p:sp>
                <p:nvSpPr>
                  <p:cNvPr id="33817" name="AutoShape 49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192" y="792"/>
                    <a:ext cx="144" cy="9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18" name="Freeform 5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166" y="425"/>
                    <a:ext cx="277" cy="414"/>
                  </a:xfrm>
                  <a:custGeom>
                    <a:avLst/>
                    <a:gdLst>
                      <a:gd name="T0" fmla="*/ 146 w 277"/>
                      <a:gd name="T1" fmla="*/ 411 h 414"/>
                      <a:gd name="T2" fmla="*/ 70 w 277"/>
                      <a:gd name="T3" fmla="*/ 399 h 414"/>
                      <a:gd name="T4" fmla="*/ 114 w 277"/>
                      <a:gd name="T5" fmla="*/ 331 h 414"/>
                      <a:gd name="T6" fmla="*/ 26 w 277"/>
                      <a:gd name="T7" fmla="*/ 315 h 414"/>
                      <a:gd name="T8" fmla="*/ 78 w 277"/>
                      <a:gd name="T9" fmla="*/ 283 h 414"/>
                      <a:gd name="T10" fmla="*/ 14 w 277"/>
                      <a:gd name="T11" fmla="*/ 235 h 414"/>
                      <a:gd name="T12" fmla="*/ 98 w 277"/>
                      <a:gd name="T13" fmla="*/ 227 h 414"/>
                      <a:gd name="T14" fmla="*/ 74 w 277"/>
                      <a:gd name="T15" fmla="*/ 163 h 414"/>
                      <a:gd name="T16" fmla="*/ 174 w 277"/>
                      <a:gd name="T17" fmla="*/ 175 h 414"/>
                      <a:gd name="T18" fmla="*/ 146 w 277"/>
                      <a:gd name="T19" fmla="*/ 103 h 414"/>
                      <a:gd name="T20" fmla="*/ 226 w 277"/>
                      <a:gd name="T21" fmla="*/ 111 h 414"/>
                      <a:gd name="T22" fmla="*/ 198 w 277"/>
                      <a:gd name="T23" fmla="*/ 43 h 414"/>
                      <a:gd name="T24" fmla="*/ 270 w 277"/>
                      <a:gd name="T25" fmla="*/ 43 h 414"/>
                      <a:gd name="T26" fmla="*/ 242 w 277"/>
                      <a:gd name="T27" fmla="*/ 3 h 414"/>
                      <a:gd name="T28" fmla="*/ 234 w 277"/>
                      <a:gd name="T29" fmla="*/ 63 h 414"/>
                      <a:gd name="T30" fmla="*/ 162 w 277"/>
                      <a:gd name="T31" fmla="*/ 79 h 414"/>
                      <a:gd name="T32" fmla="*/ 202 w 277"/>
                      <a:gd name="T33" fmla="*/ 147 h 414"/>
                      <a:gd name="T34" fmla="*/ 118 w 277"/>
                      <a:gd name="T35" fmla="*/ 139 h 414"/>
                      <a:gd name="T36" fmla="*/ 122 w 277"/>
                      <a:gd name="T37" fmla="*/ 203 h 414"/>
                      <a:gd name="T38" fmla="*/ 42 w 277"/>
                      <a:gd name="T39" fmla="*/ 199 h 414"/>
                      <a:gd name="T40" fmla="*/ 74 w 277"/>
                      <a:gd name="T41" fmla="*/ 255 h 414"/>
                      <a:gd name="T42" fmla="*/ 2 w 277"/>
                      <a:gd name="T43" fmla="*/ 279 h 414"/>
                      <a:gd name="T44" fmla="*/ 86 w 277"/>
                      <a:gd name="T45" fmla="*/ 307 h 414"/>
                      <a:gd name="T46" fmla="*/ 50 w 277"/>
                      <a:gd name="T47" fmla="*/ 351 h 414"/>
                      <a:gd name="T48" fmla="*/ 118 w 277"/>
                      <a:gd name="T49" fmla="*/ 379 h 414"/>
                      <a:gd name="T50" fmla="*/ 146 w 277"/>
                      <a:gd name="T51" fmla="*/ 411 h 41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7"/>
                      <a:gd name="T79" fmla="*/ 0 h 414"/>
                      <a:gd name="T80" fmla="*/ 277 w 277"/>
                      <a:gd name="T81" fmla="*/ 414 h 41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7" h="414">
                        <a:moveTo>
                          <a:pt x="146" y="411"/>
                        </a:moveTo>
                        <a:cubicBezTo>
                          <a:pt x="138" y="414"/>
                          <a:pt x="75" y="412"/>
                          <a:pt x="70" y="399"/>
                        </a:cubicBezTo>
                        <a:cubicBezTo>
                          <a:pt x="65" y="386"/>
                          <a:pt x="121" y="345"/>
                          <a:pt x="114" y="331"/>
                        </a:cubicBezTo>
                        <a:cubicBezTo>
                          <a:pt x="107" y="317"/>
                          <a:pt x="32" y="323"/>
                          <a:pt x="26" y="315"/>
                        </a:cubicBezTo>
                        <a:cubicBezTo>
                          <a:pt x="20" y="307"/>
                          <a:pt x="80" y="296"/>
                          <a:pt x="78" y="283"/>
                        </a:cubicBezTo>
                        <a:cubicBezTo>
                          <a:pt x="76" y="270"/>
                          <a:pt x="11" y="244"/>
                          <a:pt x="14" y="235"/>
                        </a:cubicBezTo>
                        <a:cubicBezTo>
                          <a:pt x="17" y="226"/>
                          <a:pt x="88" y="239"/>
                          <a:pt x="98" y="227"/>
                        </a:cubicBezTo>
                        <a:cubicBezTo>
                          <a:pt x="108" y="215"/>
                          <a:pt x="61" y="172"/>
                          <a:pt x="74" y="163"/>
                        </a:cubicBezTo>
                        <a:cubicBezTo>
                          <a:pt x="87" y="154"/>
                          <a:pt x="162" y="185"/>
                          <a:pt x="174" y="175"/>
                        </a:cubicBezTo>
                        <a:cubicBezTo>
                          <a:pt x="186" y="165"/>
                          <a:pt x="137" y="114"/>
                          <a:pt x="146" y="103"/>
                        </a:cubicBezTo>
                        <a:cubicBezTo>
                          <a:pt x="155" y="92"/>
                          <a:pt x="217" y="121"/>
                          <a:pt x="226" y="111"/>
                        </a:cubicBezTo>
                        <a:cubicBezTo>
                          <a:pt x="235" y="101"/>
                          <a:pt x="191" y="54"/>
                          <a:pt x="198" y="43"/>
                        </a:cubicBezTo>
                        <a:cubicBezTo>
                          <a:pt x="205" y="32"/>
                          <a:pt x="263" y="50"/>
                          <a:pt x="270" y="43"/>
                        </a:cubicBezTo>
                        <a:cubicBezTo>
                          <a:pt x="277" y="36"/>
                          <a:pt x="248" y="0"/>
                          <a:pt x="242" y="3"/>
                        </a:cubicBezTo>
                        <a:cubicBezTo>
                          <a:pt x="236" y="6"/>
                          <a:pt x="247" y="50"/>
                          <a:pt x="234" y="63"/>
                        </a:cubicBezTo>
                        <a:cubicBezTo>
                          <a:pt x="221" y="76"/>
                          <a:pt x="167" y="65"/>
                          <a:pt x="162" y="79"/>
                        </a:cubicBezTo>
                        <a:cubicBezTo>
                          <a:pt x="157" y="93"/>
                          <a:pt x="209" y="137"/>
                          <a:pt x="202" y="147"/>
                        </a:cubicBezTo>
                        <a:cubicBezTo>
                          <a:pt x="195" y="157"/>
                          <a:pt x="131" y="130"/>
                          <a:pt x="118" y="139"/>
                        </a:cubicBezTo>
                        <a:cubicBezTo>
                          <a:pt x="105" y="148"/>
                          <a:pt x="135" y="193"/>
                          <a:pt x="122" y="203"/>
                        </a:cubicBezTo>
                        <a:cubicBezTo>
                          <a:pt x="109" y="213"/>
                          <a:pt x="50" y="190"/>
                          <a:pt x="42" y="199"/>
                        </a:cubicBezTo>
                        <a:cubicBezTo>
                          <a:pt x="34" y="208"/>
                          <a:pt x="81" y="242"/>
                          <a:pt x="74" y="255"/>
                        </a:cubicBezTo>
                        <a:cubicBezTo>
                          <a:pt x="67" y="268"/>
                          <a:pt x="0" y="270"/>
                          <a:pt x="2" y="279"/>
                        </a:cubicBezTo>
                        <a:cubicBezTo>
                          <a:pt x="4" y="288"/>
                          <a:pt x="78" y="295"/>
                          <a:pt x="86" y="307"/>
                        </a:cubicBezTo>
                        <a:cubicBezTo>
                          <a:pt x="94" y="319"/>
                          <a:pt x="45" y="339"/>
                          <a:pt x="50" y="351"/>
                        </a:cubicBezTo>
                        <a:cubicBezTo>
                          <a:pt x="55" y="363"/>
                          <a:pt x="101" y="371"/>
                          <a:pt x="118" y="379"/>
                        </a:cubicBezTo>
                        <a:cubicBezTo>
                          <a:pt x="135" y="387"/>
                          <a:pt x="154" y="408"/>
                          <a:pt x="146" y="411"/>
                        </a:cubicBezTo>
                        <a:close/>
                      </a:path>
                    </a:pathLst>
                  </a:custGeom>
                  <a:solidFill>
                    <a:schemeClr val="hlink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813" name="AutoShape 5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826" y="1676"/>
                  <a:ext cx="87" cy="58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814" name="Group 52"/>
                <p:cNvGrpSpPr>
                  <a:grpSpLocks noChangeAspect="1"/>
                </p:cNvGrpSpPr>
                <p:nvPr/>
              </p:nvGrpSpPr>
              <p:grpSpPr bwMode="auto">
                <a:xfrm rot="5400000" flipH="1" flipV="1">
                  <a:off x="575" y="1594"/>
                  <a:ext cx="117" cy="77"/>
                  <a:chOff x="1047" y="363"/>
                  <a:chExt cx="194" cy="130"/>
                </a:xfrm>
              </p:grpSpPr>
              <p:sp>
                <p:nvSpPr>
                  <p:cNvPr id="33815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1047" y="363"/>
                    <a:ext cx="106" cy="130"/>
                  </a:xfrm>
                  <a:custGeom>
                    <a:avLst/>
                    <a:gdLst>
                      <a:gd name="T0" fmla="*/ 93 w 106"/>
                      <a:gd name="T1" fmla="*/ 13 h 130"/>
                      <a:gd name="T2" fmla="*/ 93 w 106"/>
                      <a:gd name="T3" fmla="*/ 117 h 130"/>
                      <a:gd name="T4" fmla="*/ 13 w 106"/>
                      <a:gd name="T5" fmla="*/ 93 h 130"/>
                      <a:gd name="T6" fmla="*/ 13 w 106"/>
                      <a:gd name="T7" fmla="*/ 41 h 130"/>
                      <a:gd name="T8" fmla="*/ 93 w 106"/>
                      <a:gd name="T9" fmla="*/ 13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130"/>
                      <a:gd name="T17" fmla="*/ 106 w 106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130">
                        <a:moveTo>
                          <a:pt x="93" y="13"/>
                        </a:moveTo>
                        <a:cubicBezTo>
                          <a:pt x="106" y="26"/>
                          <a:pt x="106" y="104"/>
                          <a:pt x="93" y="117"/>
                        </a:cubicBezTo>
                        <a:cubicBezTo>
                          <a:pt x="80" y="130"/>
                          <a:pt x="26" y="106"/>
                          <a:pt x="13" y="93"/>
                        </a:cubicBezTo>
                        <a:cubicBezTo>
                          <a:pt x="0" y="80"/>
                          <a:pt x="0" y="54"/>
                          <a:pt x="13" y="41"/>
                        </a:cubicBezTo>
                        <a:cubicBezTo>
                          <a:pt x="26" y="28"/>
                          <a:pt x="80" y="0"/>
                          <a:pt x="93" y="13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16" name="Freeform 54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135" y="363"/>
                    <a:ext cx="106" cy="130"/>
                  </a:xfrm>
                  <a:custGeom>
                    <a:avLst/>
                    <a:gdLst>
                      <a:gd name="T0" fmla="*/ 93 w 106"/>
                      <a:gd name="T1" fmla="*/ 13 h 130"/>
                      <a:gd name="T2" fmla="*/ 93 w 106"/>
                      <a:gd name="T3" fmla="*/ 117 h 130"/>
                      <a:gd name="T4" fmla="*/ 13 w 106"/>
                      <a:gd name="T5" fmla="*/ 93 h 130"/>
                      <a:gd name="T6" fmla="*/ 13 w 106"/>
                      <a:gd name="T7" fmla="*/ 41 h 130"/>
                      <a:gd name="T8" fmla="*/ 93 w 106"/>
                      <a:gd name="T9" fmla="*/ 13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130"/>
                      <a:gd name="T17" fmla="*/ 106 w 106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130">
                        <a:moveTo>
                          <a:pt x="93" y="13"/>
                        </a:moveTo>
                        <a:cubicBezTo>
                          <a:pt x="106" y="26"/>
                          <a:pt x="106" y="104"/>
                          <a:pt x="93" y="117"/>
                        </a:cubicBezTo>
                        <a:cubicBezTo>
                          <a:pt x="80" y="130"/>
                          <a:pt x="26" y="106"/>
                          <a:pt x="13" y="93"/>
                        </a:cubicBezTo>
                        <a:cubicBezTo>
                          <a:pt x="0" y="80"/>
                          <a:pt x="0" y="54"/>
                          <a:pt x="13" y="41"/>
                        </a:cubicBezTo>
                        <a:cubicBezTo>
                          <a:pt x="26" y="28"/>
                          <a:pt x="80" y="0"/>
                          <a:pt x="93" y="13"/>
                        </a:cubicBezTo>
                        <a:close/>
                      </a:path>
                    </a:pathLst>
                  </a:custGeom>
                  <a:solidFill>
                    <a:schemeClr val="hlink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810" name="AutoShape 55"/>
              <p:cNvSpPr>
                <a:spLocks noChangeArrowheads="1"/>
              </p:cNvSpPr>
              <p:nvPr/>
            </p:nvSpPr>
            <p:spPr bwMode="auto">
              <a:xfrm>
                <a:off x="4735" y="1012"/>
                <a:ext cx="528" cy="22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Cap-D3</a:t>
                </a:r>
              </a:p>
            </p:txBody>
          </p:sp>
        </p:grpSp>
        <p:sp>
          <p:nvSpPr>
            <p:cNvPr id="33806" name="Text Box 56"/>
            <p:cNvSpPr txBox="1">
              <a:spLocks noChangeArrowheads="1"/>
            </p:cNvSpPr>
            <p:nvPr/>
          </p:nvSpPr>
          <p:spPr bwMode="auto">
            <a:xfrm>
              <a:off x="1541" y="2357"/>
              <a:ext cx="56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/>
                <a:t>Smc4</a:t>
              </a:r>
            </a:p>
          </p:txBody>
        </p:sp>
        <p:sp>
          <p:nvSpPr>
            <p:cNvPr id="33807" name="Text Box 57"/>
            <p:cNvSpPr txBox="1">
              <a:spLocks noChangeArrowheads="1"/>
            </p:cNvSpPr>
            <p:nvPr/>
          </p:nvSpPr>
          <p:spPr bwMode="auto">
            <a:xfrm>
              <a:off x="1615" y="3146"/>
              <a:ext cx="56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/>
                <a:t>Smc2</a:t>
              </a:r>
            </a:p>
          </p:txBody>
        </p:sp>
      </p:grpSp>
      <p:sp>
        <p:nvSpPr>
          <p:cNvPr id="33803" name="AutoShape 58"/>
          <p:cNvSpPr>
            <a:spLocks noChangeArrowheads="1"/>
          </p:cNvSpPr>
          <p:nvPr/>
        </p:nvSpPr>
        <p:spPr bwMode="auto">
          <a:xfrm>
            <a:off x="8161883" y="2745442"/>
            <a:ext cx="584200" cy="685800"/>
          </a:xfrm>
          <a:prstGeom prst="lightningBolt">
            <a:avLst/>
          </a:prstGeom>
          <a:gradFill rotWithShape="0">
            <a:gsLst>
              <a:gs pos="0">
                <a:srgbClr val="FF8000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100">
              <a:solidFill>
                <a:srgbClr val="FF0000"/>
              </a:solidFill>
            </a:endParaRPr>
          </a:p>
        </p:txBody>
      </p:sp>
      <p:sp>
        <p:nvSpPr>
          <p:cNvPr id="33804" name="AutoShape 59"/>
          <p:cNvSpPr>
            <a:spLocks noChangeArrowheads="1"/>
          </p:cNvSpPr>
          <p:nvPr/>
        </p:nvSpPr>
        <p:spPr bwMode="auto">
          <a:xfrm>
            <a:off x="7663408" y="3116917"/>
            <a:ext cx="584200" cy="685800"/>
          </a:xfrm>
          <a:prstGeom prst="lightningBolt">
            <a:avLst/>
          </a:prstGeom>
          <a:gradFill rotWithShape="0">
            <a:gsLst>
              <a:gs pos="0">
                <a:srgbClr val="FF8000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1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4386C8D-CC30-4803-8F81-19BC7D5DF2A9}" type="slidenum">
              <a:rPr lang="en-US"/>
              <a:pPr/>
              <a:t>17</a:t>
            </a:fld>
            <a:endParaRPr lang="en-US"/>
          </a:p>
        </p:txBody>
      </p:sp>
      <p:pic>
        <p:nvPicPr>
          <p:cNvPr id="34819" name="Picture 2" descr="polytene model intro Cond.e.jpg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Oval 3"/>
          <p:cNvSpPr>
            <a:spLocks noChangeArrowheads="1"/>
          </p:cNvSpPr>
          <p:nvPr/>
        </p:nvSpPr>
        <p:spPr bwMode="auto">
          <a:xfrm>
            <a:off x="3048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6096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6"/>
          <p:cNvSpPr>
            <a:spLocks noChangeArrowheads="1"/>
          </p:cNvSpPr>
          <p:nvPr/>
        </p:nvSpPr>
        <p:spPr bwMode="auto">
          <a:xfrm>
            <a:off x="23622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41148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8"/>
          <p:cNvSpPr>
            <a:spLocks noChangeArrowheads="1"/>
          </p:cNvSpPr>
          <p:nvPr/>
        </p:nvSpPr>
        <p:spPr bwMode="auto">
          <a:xfrm>
            <a:off x="41910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9"/>
          <p:cNvSpPr>
            <a:spLocks noChangeArrowheads="1"/>
          </p:cNvSpPr>
          <p:nvPr/>
        </p:nvSpPr>
        <p:spPr bwMode="auto">
          <a:xfrm>
            <a:off x="42672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0"/>
          <p:cNvSpPr>
            <a:spLocks noChangeArrowheads="1"/>
          </p:cNvSpPr>
          <p:nvPr/>
        </p:nvSpPr>
        <p:spPr bwMode="auto">
          <a:xfrm>
            <a:off x="43434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Oval 11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Oval 12"/>
          <p:cNvSpPr>
            <a:spLocks noChangeArrowheads="1"/>
          </p:cNvSpPr>
          <p:nvPr/>
        </p:nvSpPr>
        <p:spPr bwMode="auto">
          <a:xfrm>
            <a:off x="64008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Oval 13"/>
          <p:cNvSpPr>
            <a:spLocks noChangeArrowheads="1"/>
          </p:cNvSpPr>
          <p:nvPr/>
        </p:nvSpPr>
        <p:spPr bwMode="auto">
          <a:xfrm>
            <a:off x="63246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Oval 14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Oval 15"/>
          <p:cNvSpPr>
            <a:spLocks noChangeArrowheads="1"/>
          </p:cNvSpPr>
          <p:nvPr/>
        </p:nvSpPr>
        <p:spPr bwMode="auto">
          <a:xfrm>
            <a:off x="61722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Oval 16"/>
          <p:cNvSpPr>
            <a:spLocks noChangeArrowheads="1"/>
          </p:cNvSpPr>
          <p:nvPr/>
        </p:nvSpPr>
        <p:spPr bwMode="auto">
          <a:xfrm>
            <a:off x="73914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Oval 17"/>
          <p:cNvSpPr>
            <a:spLocks noChangeArrowheads="1"/>
          </p:cNvSpPr>
          <p:nvPr/>
        </p:nvSpPr>
        <p:spPr bwMode="auto">
          <a:xfrm>
            <a:off x="73152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Oval 18"/>
          <p:cNvSpPr>
            <a:spLocks noChangeArrowheads="1"/>
          </p:cNvSpPr>
          <p:nvPr/>
        </p:nvSpPr>
        <p:spPr bwMode="auto">
          <a:xfrm>
            <a:off x="7620000" y="2438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Oval 19"/>
          <p:cNvSpPr>
            <a:spLocks noChangeArrowheads="1"/>
          </p:cNvSpPr>
          <p:nvPr/>
        </p:nvSpPr>
        <p:spPr bwMode="auto">
          <a:xfrm>
            <a:off x="76962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0"/>
          <p:cNvSpPr>
            <a:spLocks noChangeArrowheads="1"/>
          </p:cNvSpPr>
          <p:nvPr/>
        </p:nvSpPr>
        <p:spPr bwMode="auto">
          <a:xfrm>
            <a:off x="79248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Oval 21"/>
          <p:cNvSpPr>
            <a:spLocks noChangeArrowheads="1"/>
          </p:cNvSpPr>
          <p:nvPr/>
        </p:nvSpPr>
        <p:spPr bwMode="auto">
          <a:xfrm>
            <a:off x="80772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2"/>
          <p:cNvSpPr>
            <a:spLocks noChangeArrowheads="1"/>
          </p:cNvSpPr>
          <p:nvPr/>
        </p:nvSpPr>
        <p:spPr bwMode="auto">
          <a:xfrm>
            <a:off x="8382000" y="2362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3"/>
          <p:cNvSpPr>
            <a:spLocks noChangeArrowheads="1"/>
          </p:cNvSpPr>
          <p:nvPr/>
        </p:nvSpPr>
        <p:spPr bwMode="auto">
          <a:xfrm>
            <a:off x="8763000" y="2438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Oval 24"/>
          <p:cNvSpPr>
            <a:spLocks noChangeArrowheads="1"/>
          </p:cNvSpPr>
          <p:nvPr/>
        </p:nvSpPr>
        <p:spPr bwMode="auto">
          <a:xfrm>
            <a:off x="8610600" y="2209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Oval 25"/>
          <p:cNvSpPr>
            <a:spLocks noChangeArrowheads="1"/>
          </p:cNvSpPr>
          <p:nvPr/>
        </p:nvSpPr>
        <p:spPr bwMode="auto">
          <a:xfrm>
            <a:off x="8763000" y="2286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Text Box 30"/>
          <p:cNvSpPr txBox="1">
            <a:spLocks noChangeArrowheads="1"/>
          </p:cNvSpPr>
          <p:nvPr/>
        </p:nvSpPr>
        <p:spPr bwMode="auto">
          <a:xfrm>
            <a:off x="7477125" y="1370013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Unpaired</a:t>
            </a:r>
          </a:p>
        </p:txBody>
      </p:sp>
      <p:sp>
        <p:nvSpPr>
          <p:cNvPr id="34844" name="Text Box 31"/>
          <p:cNvSpPr txBox="1">
            <a:spLocks noChangeArrowheads="1"/>
          </p:cNvSpPr>
          <p:nvPr/>
        </p:nvSpPr>
        <p:spPr bwMode="auto">
          <a:xfrm>
            <a:off x="5770563" y="1370013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Paired</a:t>
            </a:r>
          </a:p>
        </p:txBody>
      </p:sp>
      <p:sp>
        <p:nvSpPr>
          <p:cNvPr id="160800" name="AutoShape 32"/>
          <p:cNvSpPr>
            <a:spLocks noChangeArrowheads="1"/>
          </p:cNvSpPr>
          <p:nvPr/>
        </p:nvSpPr>
        <p:spPr bwMode="auto">
          <a:xfrm>
            <a:off x="6718300" y="1917700"/>
            <a:ext cx="508000" cy="11430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Text Box 33"/>
          <p:cNvSpPr txBox="1">
            <a:spLocks noChangeArrowheads="1"/>
          </p:cNvSpPr>
          <p:nvPr/>
        </p:nvSpPr>
        <p:spPr bwMode="auto">
          <a:xfrm>
            <a:off x="0" y="0"/>
            <a:ext cx="88344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u="sng"/>
              <a:t>Model</a:t>
            </a:r>
            <a:r>
              <a:rPr lang="en-US" sz="2100"/>
              <a:t>:  Activation of Cap-H2 induces intra-chromosomal coils &amp;</a:t>
            </a:r>
          </a:p>
          <a:p>
            <a:r>
              <a:rPr lang="en-US" sz="2100"/>
              <a:t>	disrupts inter-chromosomal (paired) associations most likely</a:t>
            </a:r>
          </a:p>
          <a:p>
            <a:r>
              <a:rPr lang="en-US" sz="2100"/>
              <a:t>	in the context of a condensin complex.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1150883"/>
            <a:ext cx="0" cy="0"/>
          </a:xfrm>
        </p:spPr>
        <p:txBody>
          <a:bodyPr/>
          <a:lstStyle/>
          <a:p>
            <a:fld id="{D7504A52-0B08-40F3-8654-DE6EB4957E92}" type="slidenum">
              <a:rPr lang="en-US"/>
              <a:pPr/>
              <a:t>18</a:t>
            </a:fld>
            <a:endParaRPr lang="en-US"/>
          </a:p>
        </p:txBody>
      </p:sp>
      <p:pic>
        <p:nvPicPr>
          <p:cNvPr id="40963" name="Picture 2" descr="polytene model intro Cond.e.jpg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9683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Oval 3"/>
          <p:cNvSpPr>
            <a:spLocks noChangeArrowheads="1"/>
          </p:cNvSpPr>
          <p:nvPr/>
        </p:nvSpPr>
        <p:spPr bwMode="auto">
          <a:xfrm>
            <a:off x="3048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6096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22860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23622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7"/>
          <p:cNvSpPr>
            <a:spLocks noChangeArrowheads="1"/>
          </p:cNvSpPr>
          <p:nvPr/>
        </p:nvSpPr>
        <p:spPr bwMode="auto">
          <a:xfrm>
            <a:off x="41148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8"/>
          <p:cNvSpPr>
            <a:spLocks noChangeArrowheads="1"/>
          </p:cNvSpPr>
          <p:nvPr/>
        </p:nvSpPr>
        <p:spPr bwMode="auto">
          <a:xfrm>
            <a:off x="41910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9"/>
          <p:cNvSpPr>
            <a:spLocks noChangeArrowheads="1"/>
          </p:cNvSpPr>
          <p:nvPr/>
        </p:nvSpPr>
        <p:spPr bwMode="auto">
          <a:xfrm>
            <a:off x="42672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0"/>
          <p:cNvSpPr>
            <a:spLocks noChangeArrowheads="1"/>
          </p:cNvSpPr>
          <p:nvPr/>
        </p:nvSpPr>
        <p:spPr bwMode="auto">
          <a:xfrm>
            <a:off x="43434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1"/>
          <p:cNvSpPr>
            <a:spLocks noChangeArrowheads="1"/>
          </p:cNvSpPr>
          <p:nvPr/>
        </p:nvSpPr>
        <p:spPr bwMode="auto">
          <a:xfrm>
            <a:off x="64770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12"/>
          <p:cNvSpPr>
            <a:spLocks noChangeArrowheads="1"/>
          </p:cNvSpPr>
          <p:nvPr/>
        </p:nvSpPr>
        <p:spPr bwMode="auto">
          <a:xfrm>
            <a:off x="64008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3"/>
          <p:cNvSpPr>
            <a:spLocks noChangeArrowheads="1"/>
          </p:cNvSpPr>
          <p:nvPr/>
        </p:nvSpPr>
        <p:spPr bwMode="auto">
          <a:xfrm>
            <a:off x="63246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14"/>
          <p:cNvSpPr>
            <a:spLocks noChangeArrowheads="1"/>
          </p:cNvSpPr>
          <p:nvPr/>
        </p:nvSpPr>
        <p:spPr bwMode="auto">
          <a:xfrm>
            <a:off x="62484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Oval 15"/>
          <p:cNvSpPr>
            <a:spLocks noChangeArrowheads="1"/>
          </p:cNvSpPr>
          <p:nvPr/>
        </p:nvSpPr>
        <p:spPr bwMode="auto">
          <a:xfrm>
            <a:off x="61722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16"/>
          <p:cNvSpPr>
            <a:spLocks noChangeArrowheads="1"/>
          </p:cNvSpPr>
          <p:nvPr/>
        </p:nvSpPr>
        <p:spPr bwMode="auto">
          <a:xfrm>
            <a:off x="73914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17"/>
          <p:cNvSpPr>
            <a:spLocks noChangeArrowheads="1"/>
          </p:cNvSpPr>
          <p:nvPr/>
        </p:nvSpPr>
        <p:spPr bwMode="auto">
          <a:xfrm>
            <a:off x="73152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18"/>
          <p:cNvSpPr>
            <a:spLocks noChangeArrowheads="1"/>
          </p:cNvSpPr>
          <p:nvPr/>
        </p:nvSpPr>
        <p:spPr bwMode="auto">
          <a:xfrm>
            <a:off x="7620000" y="35892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19"/>
          <p:cNvSpPr>
            <a:spLocks noChangeArrowheads="1"/>
          </p:cNvSpPr>
          <p:nvPr/>
        </p:nvSpPr>
        <p:spPr bwMode="auto">
          <a:xfrm>
            <a:off x="76962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Oval 20"/>
          <p:cNvSpPr>
            <a:spLocks noChangeArrowheads="1"/>
          </p:cNvSpPr>
          <p:nvPr/>
        </p:nvSpPr>
        <p:spPr bwMode="auto">
          <a:xfrm>
            <a:off x="79248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21"/>
          <p:cNvSpPr>
            <a:spLocks noChangeArrowheads="1"/>
          </p:cNvSpPr>
          <p:nvPr/>
        </p:nvSpPr>
        <p:spPr bwMode="auto">
          <a:xfrm>
            <a:off x="80772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22"/>
          <p:cNvSpPr>
            <a:spLocks noChangeArrowheads="1"/>
          </p:cNvSpPr>
          <p:nvPr/>
        </p:nvSpPr>
        <p:spPr bwMode="auto">
          <a:xfrm>
            <a:off x="8382000" y="35130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Oval 23"/>
          <p:cNvSpPr>
            <a:spLocks noChangeArrowheads="1"/>
          </p:cNvSpPr>
          <p:nvPr/>
        </p:nvSpPr>
        <p:spPr bwMode="auto">
          <a:xfrm>
            <a:off x="8763000" y="35892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Oval 24"/>
          <p:cNvSpPr>
            <a:spLocks noChangeArrowheads="1"/>
          </p:cNvSpPr>
          <p:nvPr/>
        </p:nvSpPr>
        <p:spPr bwMode="auto">
          <a:xfrm>
            <a:off x="8610600" y="33606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Oval 25"/>
          <p:cNvSpPr>
            <a:spLocks noChangeArrowheads="1"/>
          </p:cNvSpPr>
          <p:nvPr/>
        </p:nvSpPr>
        <p:spPr bwMode="auto">
          <a:xfrm>
            <a:off x="8763000" y="343688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Text Box 26"/>
          <p:cNvSpPr txBox="1">
            <a:spLocks noChangeArrowheads="1"/>
          </p:cNvSpPr>
          <p:nvPr/>
        </p:nvSpPr>
        <p:spPr bwMode="auto">
          <a:xfrm>
            <a:off x="0" y="228326"/>
            <a:ext cx="85475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/>
              <a:t>Our working model: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Nurse </a:t>
            </a:r>
            <a:r>
              <a:rPr lang="en-US" sz="2400" dirty="0"/>
              <a:t>cell </a:t>
            </a:r>
            <a:r>
              <a:rPr lang="en-US" sz="2400" dirty="0" err="1"/>
              <a:t>polytenes</a:t>
            </a:r>
            <a:r>
              <a:rPr lang="en-US" sz="2400" dirty="0"/>
              <a:t> undergo a </a:t>
            </a:r>
            <a:r>
              <a:rPr lang="en-US" sz="2400" dirty="0" err="1"/>
              <a:t>condensin</a:t>
            </a:r>
            <a:r>
              <a:rPr lang="en-US" sz="2400" dirty="0"/>
              <a:t> regulated </a:t>
            </a:r>
            <a:r>
              <a:rPr lang="en-US" sz="2400" dirty="0" err="1"/>
              <a:t>unpairing</a:t>
            </a:r>
            <a:r>
              <a:rPr lang="en-US" sz="2400" dirty="0"/>
              <a:t> step.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Salivary </a:t>
            </a:r>
            <a:r>
              <a:rPr lang="en-US" sz="2400" dirty="0" err="1"/>
              <a:t>polytenes</a:t>
            </a:r>
            <a:r>
              <a:rPr lang="en-US" sz="2400" dirty="0"/>
              <a:t> have insufficient </a:t>
            </a:r>
            <a:r>
              <a:rPr lang="en-US" sz="2400" dirty="0" err="1"/>
              <a:t>condensin</a:t>
            </a:r>
            <a:r>
              <a:rPr lang="en-US" sz="2400" dirty="0"/>
              <a:t> activity.</a:t>
            </a:r>
          </a:p>
        </p:txBody>
      </p:sp>
      <p:sp>
        <p:nvSpPr>
          <p:cNvPr id="40988" name="AutoShape 31"/>
          <p:cNvSpPr>
            <a:spLocks noChangeArrowheads="1"/>
          </p:cNvSpPr>
          <p:nvPr/>
        </p:nvSpPr>
        <p:spPr bwMode="auto">
          <a:xfrm>
            <a:off x="6121400" y="2357383"/>
            <a:ext cx="342900" cy="787400"/>
          </a:xfrm>
          <a:prstGeom prst="downArrow">
            <a:avLst>
              <a:gd name="adj1" fmla="val 50000"/>
              <a:gd name="adj2" fmla="val 574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AutoShape 32"/>
          <p:cNvSpPr>
            <a:spLocks noChangeArrowheads="1"/>
          </p:cNvSpPr>
          <p:nvPr/>
        </p:nvSpPr>
        <p:spPr bwMode="auto">
          <a:xfrm>
            <a:off x="7848600" y="1773183"/>
            <a:ext cx="393700" cy="1409700"/>
          </a:xfrm>
          <a:prstGeom prst="downArrow">
            <a:avLst>
              <a:gd name="adj1" fmla="val 50000"/>
              <a:gd name="adj2" fmla="val 895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331" y="2060028"/>
            <a:ext cx="7772400" cy="1143000"/>
          </a:xfrm>
        </p:spPr>
        <p:txBody>
          <a:bodyPr/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venter's genome.tiff                                           000F6322Macintosh HD                   C2DA4B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19050"/>
            <a:ext cx="54483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508625" y="585788"/>
            <a:ext cx="37068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Genomes and genes are</a:t>
            </a:r>
          </a:p>
          <a:p>
            <a:r>
              <a:rPr lang="en-US" sz="2400" dirty="0"/>
              <a:t>typically depicted as</a:t>
            </a:r>
          </a:p>
          <a:p>
            <a:r>
              <a:rPr lang="en-US" sz="2400" dirty="0"/>
              <a:t>linear sequences of </a:t>
            </a:r>
          </a:p>
          <a:p>
            <a:r>
              <a:rPr lang="en-US" sz="2400" dirty="0"/>
              <a:t>nucleotide </a:t>
            </a:r>
            <a:r>
              <a:rPr lang="en-US" sz="2400" dirty="0" err="1"/>
              <a:t>basepairs</a:t>
            </a:r>
            <a:r>
              <a:rPr lang="en-US" sz="2400" dirty="0"/>
              <a:t>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3886A75C-EBD1-409B-B12B-51BBE5495AD1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991772" y="1379482"/>
          <a:ext cx="2209800" cy="1981200"/>
        </p:xfrm>
        <a:graphic>
          <a:graphicData uri="http://schemas.openxmlformats.org/presentationml/2006/ole">
            <p:oleObj spid="_x0000_s18434" name="Image" r:id="rId4" imgW="11009524" imgH="2742857" progId="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85362" y="3813175"/>
          <a:ext cx="2819400" cy="3044825"/>
        </p:xfrm>
        <a:graphic>
          <a:graphicData uri="http://schemas.openxmlformats.org/presentationml/2006/ole">
            <p:oleObj spid="_x0000_s18435" name="Image" r:id="rId5" imgW="9879365" imgH="3288889" progId="">
              <p:embed/>
            </p:oleObj>
          </a:graphicData>
        </a:graphic>
      </p:graphicFrame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47638" y="241300"/>
            <a:ext cx="9058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In reality genomes &amp; genes are packaged into DNA/protein</a:t>
            </a:r>
          </a:p>
          <a:p>
            <a:pPr eaLnBrk="0" hangingPunct="0"/>
            <a:r>
              <a:rPr lang="en-US" sz="2400" dirty="0"/>
              <a:t>mega-complexes with elaborate and dynamic 3-D structures. 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70186" y="1381672"/>
          <a:ext cx="2349500" cy="2349500"/>
        </p:xfrm>
        <a:graphic>
          <a:graphicData uri="http://schemas.openxmlformats.org/presentationml/2006/ole">
            <p:oleObj spid="_x0000_s18436" name="Image" r:id="rId6" imgW="5485714" imgH="5485714" progId="">
              <p:embed/>
            </p:oleObj>
          </a:graphicData>
        </a:graphic>
      </p:graphicFrame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7"/>
          <a:srcRect l="15399" t="4227" r="21495" b="2415"/>
          <a:stretch>
            <a:fillRect/>
          </a:stretch>
        </p:blipFill>
        <p:spPr bwMode="auto">
          <a:xfrm>
            <a:off x="6106074" y="3756025"/>
            <a:ext cx="1988030" cy="278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Figure 1 a&amp;b.jpg               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8"/>
          <a:srcRect l="2924" t="3827" r="56725"/>
          <a:stretch>
            <a:fillRect/>
          </a:stretch>
        </p:blipFill>
        <p:spPr bwMode="auto">
          <a:xfrm>
            <a:off x="3424182" y="2387436"/>
            <a:ext cx="248285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7E31CCBB-285E-449D-AB8A-C2EDF5CF2534}" type="slidenum">
              <a:rPr lang="en-US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666" y="3035299"/>
            <a:ext cx="7772400" cy="2419569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Two big-picture questions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1. What are the molecular machines that regulate changes in genome organization and chromosome structure?</a:t>
            </a:r>
            <a:br>
              <a:rPr lang="en-US" sz="3600" b="1" i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2. How does chromosome architecture impinge on local </a:t>
            </a:r>
            <a:br>
              <a:rPr lang="en-US" sz="3600" b="1" i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gene regulation?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40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40F30860-DF72-4FA7-9E26-8506CC8249A7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447800" y="1841500"/>
            <a:ext cx="10144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>
                <a:solidFill>
                  <a:schemeClr val="bg1"/>
                </a:solidFill>
                <a:latin typeface="Times New Roman" pitchFamily="-112" charset="0"/>
              </a:rPr>
              <a:t>pairing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241300" y="165100"/>
            <a:ext cx="86504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Pairing is the close physical proximity of homologous </a:t>
            </a:r>
            <a:r>
              <a:rPr lang="en-US" sz="2400" dirty="0" smtClean="0"/>
              <a:t>chromosomes and/or </a:t>
            </a:r>
            <a:r>
              <a:rPr lang="en-US" sz="2400" dirty="0"/>
              <a:t>specific homologous sequences.</a:t>
            </a:r>
          </a:p>
        </p:txBody>
      </p:sp>
      <p:sp>
        <p:nvSpPr>
          <p:cNvPr id="20485" name="Freeform 11"/>
          <p:cNvSpPr>
            <a:spLocks/>
          </p:cNvSpPr>
          <p:nvPr/>
        </p:nvSpPr>
        <p:spPr bwMode="auto">
          <a:xfrm>
            <a:off x="298450" y="18034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Freeform 12"/>
          <p:cNvSpPr>
            <a:spLocks/>
          </p:cNvSpPr>
          <p:nvPr/>
        </p:nvSpPr>
        <p:spPr bwMode="auto">
          <a:xfrm flipH="1">
            <a:off x="1631950" y="17526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631825" y="1054100"/>
            <a:ext cx="1460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 dirty="0"/>
              <a:t>unpaired</a:t>
            </a:r>
          </a:p>
          <a:p>
            <a:pPr algn="ctr"/>
            <a:r>
              <a:rPr lang="en-US" sz="2100" dirty="0" err="1"/>
              <a:t>homologs</a:t>
            </a:r>
            <a:endParaRPr lang="en-US" sz="2100" dirty="0"/>
          </a:p>
        </p:txBody>
      </p:sp>
      <p:sp>
        <p:nvSpPr>
          <p:cNvPr id="20488" name="Freeform 14"/>
          <p:cNvSpPr>
            <a:spLocks/>
          </p:cNvSpPr>
          <p:nvPr/>
        </p:nvSpPr>
        <p:spPr bwMode="auto">
          <a:xfrm>
            <a:off x="3803650" y="17399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Freeform 15"/>
          <p:cNvSpPr>
            <a:spLocks/>
          </p:cNvSpPr>
          <p:nvPr/>
        </p:nvSpPr>
        <p:spPr bwMode="auto">
          <a:xfrm flipH="1">
            <a:off x="4552950" y="16891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3600450" y="1054100"/>
            <a:ext cx="18303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/>
              <a:t>paired</a:t>
            </a:r>
          </a:p>
          <a:p>
            <a:pPr algn="ctr"/>
            <a:r>
              <a:rPr lang="en-US" sz="2100"/>
              <a:t>local regions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6453188" y="1054100"/>
            <a:ext cx="1460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/>
              <a:t>paired</a:t>
            </a:r>
          </a:p>
          <a:p>
            <a:pPr algn="ctr"/>
            <a:r>
              <a:rPr lang="en-US" sz="2100"/>
              <a:t>homologs</a:t>
            </a:r>
          </a:p>
        </p:txBody>
      </p:sp>
      <p:sp>
        <p:nvSpPr>
          <p:cNvPr id="20492" name="Freeform 18"/>
          <p:cNvSpPr>
            <a:spLocks/>
          </p:cNvSpPr>
          <p:nvPr/>
        </p:nvSpPr>
        <p:spPr bwMode="auto">
          <a:xfrm>
            <a:off x="6792913" y="17907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Freeform 19"/>
          <p:cNvSpPr>
            <a:spLocks/>
          </p:cNvSpPr>
          <p:nvPr/>
        </p:nvSpPr>
        <p:spPr bwMode="auto">
          <a:xfrm>
            <a:off x="6907213" y="17399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AutoShape 20"/>
          <p:cNvSpPr>
            <a:spLocks noChangeArrowheads="1"/>
          </p:cNvSpPr>
          <p:nvPr/>
        </p:nvSpPr>
        <p:spPr bwMode="auto">
          <a:xfrm>
            <a:off x="2374900" y="3810000"/>
            <a:ext cx="1206500" cy="254000"/>
          </a:xfrm>
          <a:prstGeom prst="leftRightArrow">
            <a:avLst>
              <a:gd name="adj1" fmla="val 50000"/>
              <a:gd name="adj2" fmla="val 9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AutoShape 21"/>
          <p:cNvSpPr>
            <a:spLocks noChangeArrowheads="1"/>
          </p:cNvSpPr>
          <p:nvPr/>
        </p:nvSpPr>
        <p:spPr bwMode="auto">
          <a:xfrm>
            <a:off x="5422900" y="3848100"/>
            <a:ext cx="1206500" cy="254000"/>
          </a:xfrm>
          <a:prstGeom prst="leftRightArrow">
            <a:avLst>
              <a:gd name="adj1" fmla="val 50000"/>
              <a:gd name="adj2" fmla="val 9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E41612E6-469D-4028-A4BD-99D12A2BD87B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447800" y="1841500"/>
            <a:ext cx="10144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>
                <a:solidFill>
                  <a:schemeClr val="bg1"/>
                </a:solidFill>
                <a:latin typeface="Times New Roman" pitchFamily="-112" charset="0"/>
              </a:rPr>
              <a:t>pairing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41300" y="165100"/>
            <a:ext cx="8477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Pairing of homologous sequences can influence gene expression.</a:t>
            </a:r>
          </a:p>
        </p:txBody>
      </p:sp>
      <p:sp>
        <p:nvSpPr>
          <p:cNvPr id="21509" name="Freeform 4"/>
          <p:cNvSpPr>
            <a:spLocks/>
          </p:cNvSpPr>
          <p:nvPr/>
        </p:nvSpPr>
        <p:spPr bwMode="auto">
          <a:xfrm>
            <a:off x="298450" y="18034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Freeform 5"/>
          <p:cNvSpPr>
            <a:spLocks/>
          </p:cNvSpPr>
          <p:nvPr/>
        </p:nvSpPr>
        <p:spPr bwMode="auto">
          <a:xfrm flipH="1">
            <a:off x="1631950" y="17526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631825" y="1054100"/>
            <a:ext cx="1460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/>
              <a:t>unpaired</a:t>
            </a:r>
          </a:p>
          <a:p>
            <a:pPr algn="ctr"/>
            <a:r>
              <a:rPr lang="en-US" sz="2100"/>
              <a:t>homologs</a:t>
            </a:r>
          </a:p>
        </p:txBody>
      </p:sp>
      <p:sp>
        <p:nvSpPr>
          <p:cNvPr id="21512" name="Freeform 7"/>
          <p:cNvSpPr>
            <a:spLocks/>
          </p:cNvSpPr>
          <p:nvPr/>
        </p:nvSpPr>
        <p:spPr bwMode="auto">
          <a:xfrm>
            <a:off x="3803650" y="17399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Freeform 8"/>
          <p:cNvSpPr>
            <a:spLocks/>
          </p:cNvSpPr>
          <p:nvPr/>
        </p:nvSpPr>
        <p:spPr bwMode="auto">
          <a:xfrm flipH="1">
            <a:off x="4552950" y="16891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3600450" y="1054100"/>
            <a:ext cx="18303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/>
              <a:t>paired</a:t>
            </a:r>
          </a:p>
          <a:p>
            <a:pPr algn="ctr"/>
            <a:r>
              <a:rPr lang="en-US" sz="2100"/>
              <a:t>local regions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6453188" y="1054100"/>
            <a:ext cx="1460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/>
              <a:t>paired</a:t>
            </a:r>
          </a:p>
          <a:p>
            <a:pPr algn="ctr"/>
            <a:r>
              <a:rPr lang="en-US" sz="2100"/>
              <a:t>homologs</a:t>
            </a:r>
          </a:p>
        </p:txBody>
      </p:sp>
      <p:sp>
        <p:nvSpPr>
          <p:cNvPr id="21516" name="Freeform 11"/>
          <p:cNvSpPr>
            <a:spLocks/>
          </p:cNvSpPr>
          <p:nvPr/>
        </p:nvSpPr>
        <p:spPr bwMode="auto">
          <a:xfrm>
            <a:off x="6792913" y="17907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Freeform 12"/>
          <p:cNvSpPr>
            <a:spLocks/>
          </p:cNvSpPr>
          <p:nvPr/>
        </p:nvSpPr>
        <p:spPr bwMode="auto">
          <a:xfrm>
            <a:off x="6907213" y="1739900"/>
            <a:ext cx="781050" cy="4864100"/>
          </a:xfrm>
          <a:custGeom>
            <a:avLst/>
            <a:gdLst>
              <a:gd name="T0" fmla="*/ 188 w 492"/>
              <a:gd name="T1" fmla="*/ 0 h 3064"/>
              <a:gd name="T2" fmla="*/ 404 w 492"/>
              <a:gd name="T3" fmla="*/ 376 h 3064"/>
              <a:gd name="T4" fmla="*/ 252 w 492"/>
              <a:gd name="T5" fmla="*/ 800 h 3064"/>
              <a:gd name="T6" fmla="*/ 428 w 492"/>
              <a:gd name="T7" fmla="*/ 1248 h 3064"/>
              <a:gd name="T8" fmla="*/ 428 w 492"/>
              <a:gd name="T9" fmla="*/ 1880 h 3064"/>
              <a:gd name="T10" fmla="*/ 44 w 492"/>
              <a:gd name="T11" fmla="*/ 2736 h 3064"/>
              <a:gd name="T12" fmla="*/ 164 w 492"/>
              <a:gd name="T13" fmla="*/ 3064 h 30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2"/>
              <a:gd name="T22" fmla="*/ 0 h 3064"/>
              <a:gd name="T23" fmla="*/ 492 w 492"/>
              <a:gd name="T24" fmla="*/ 3064 h 30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2" h="3064">
                <a:moveTo>
                  <a:pt x="188" y="0"/>
                </a:moveTo>
                <a:cubicBezTo>
                  <a:pt x="290" y="121"/>
                  <a:pt x="393" y="243"/>
                  <a:pt x="404" y="376"/>
                </a:cubicBezTo>
                <a:cubicBezTo>
                  <a:pt x="415" y="509"/>
                  <a:pt x="248" y="655"/>
                  <a:pt x="252" y="800"/>
                </a:cubicBezTo>
                <a:cubicBezTo>
                  <a:pt x="256" y="945"/>
                  <a:pt x="399" y="1068"/>
                  <a:pt x="428" y="1248"/>
                </a:cubicBezTo>
                <a:cubicBezTo>
                  <a:pt x="457" y="1428"/>
                  <a:pt x="492" y="1632"/>
                  <a:pt x="428" y="1880"/>
                </a:cubicBezTo>
                <a:cubicBezTo>
                  <a:pt x="364" y="2128"/>
                  <a:pt x="88" y="2539"/>
                  <a:pt x="44" y="2736"/>
                </a:cubicBezTo>
                <a:cubicBezTo>
                  <a:pt x="0" y="2933"/>
                  <a:pt x="82" y="2998"/>
                  <a:pt x="164" y="30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3"/>
          <p:cNvSpPr>
            <a:spLocks noChangeArrowheads="1"/>
          </p:cNvSpPr>
          <p:nvPr/>
        </p:nvSpPr>
        <p:spPr bwMode="auto">
          <a:xfrm>
            <a:off x="2374900" y="3587750"/>
            <a:ext cx="1206500" cy="254000"/>
          </a:xfrm>
          <a:prstGeom prst="leftRightArrow">
            <a:avLst>
              <a:gd name="adj1" fmla="val 50000"/>
              <a:gd name="adj2" fmla="val 9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AutoShape 14"/>
          <p:cNvSpPr>
            <a:spLocks noChangeArrowheads="1"/>
          </p:cNvSpPr>
          <p:nvPr/>
        </p:nvSpPr>
        <p:spPr bwMode="auto">
          <a:xfrm>
            <a:off x="5422900" y="3625850"/>
            <a:ext cx="1206500" cy="254000"/>
          </a:xfrm>
          <a:prstGeom prst="leftRightArrow">
            <a:avLst>
              <a:gd name="adj1" fmla="val 50000"/>
              <a:gd name="adj2" fmla="val 9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AutoShape 15"/>
          <p:cNvSpPr>
            <a:spLocks noChangeArrowheads="1"/>
          </p:cNvSpPr>
          <p:nvPr/>
        </p:nvSpPr>
        <p:spPr bwMode="auto">
          <a:xfrm>
            <a:off x="890588" y="2208213"/>
            <a:ext cx="50800" cy="3476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AutoShape 16"/>
          <p:cNvSpPr>
            <a:spLocks noChangeArrowheads="1"/>
          </p:cNvSpPr>
          <p:nvPr/>
        </p:nvSpPr>
        <p:spPr bwMode="auto">
          <a:xfrm>
            <a:off x="1762125" y="2208213"/>
            <a:ext cx="50800" cy="3476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1919288" y="2214563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expressed</a:t>
            </a:r>
          </a:p>
        </p:txBody>
      </p:sp>
      <p:sp>
        <p:nvSpPr>
          <p:cNvPr id="21523" name="AutoShape 18"/>
          <p:cNvSpPr>
            <a:spLocks noChangeArrowheads="1"/>
          </p:cNvSpPr>
          <p:nvPr/>
        </p:nvSpPr>
        <p:spPr bwMode="auto">
          <a:xfrm>
            <a:off x="4403725" y="2208213"/>
            <a:ext cx="50800" cy="3476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AutoShape 19"/>
          <p:cNvSpPr>
            <a:spLocks noChangeArrowheads="1"/>
          </p:cNvSpPr>
          <p:nvPr/>
        </p:nvSpPr>
        <p:spPr bwMode="auto">
          <a:xfrm>
            <a:off x="4667250" y="2208213"/>
            <a:ext cx="50800" cy="3476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AutoShape 20"/>
          <p:cNvSpPr>
            <a:spLocks noChangeArrowheads="1"/>
          </p:cNvSpPr>
          <p:nvPr/>
        </p:nvSpPr>
        <p:spPr bwMode="auto">
          <a:xfrm>
            <a:off x="7383463" y="2208213"/>
            <a:ext cx="50800" cy="3476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AutoShape 21"/>
          <p:cNvSpPr>
            <a:spLocks noChangeArrowheads="1"/>
          </p:cNvSpPr>
          <p:nvPr/>
        </p:nvSpPr>
        <p:spPr bwMode="auto">
          <a:xfrm>
            <a:off x="7494588" y="2208213"/>
            <a:ext cx="50800" cy="3476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2"/>
          <p:cNvSpPr txBox="1">
            <a:spLocks noChangeArrowheads="1"/>
          </p:cNvSpPr>
          <p:nvPr/>
        </p:nvSpPr>
        <p:spPr bwMode="auto">
          <a:xfrm>
            <a:off x="4873625" y="2212975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expressed</a:t>
            </a:r>
          </a:p>
        </p:txBody>
      </p:sp>
      <p:sp>
        <p:nvSpPr>
          <p:cNvPr id="21528" name="Text Box 23"/>
          <p:cNvSpPr txBox="1">
            <a:spLocks noChangeArrowheads="1"/>
          </p:cNvSpPr>
          <p:nvPr/>
        </p:nvSpPr>
        <p:spPr bwMode="auto">
          <a:xfrm>
            <a:off x="7642225" y="2212975"/>
            <a:ext cx="115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repressed</a:t>
            </a:r>
          </a:p>
        </p:txBody>
      </p:sp>
      <p:sp>
        <p:nvSpPr>
          <p:cNvPr id="21529" name="Text Box 24"/>
          <p:cNvSpPr txBox="1">
            <a:spLocks noChangeArrowheads="1"/>
          </p:cNvSpPr>
          <p:nvPr/>
        </p:nvSpPr>
        <p:spPr bwMode="auto">
          <a:xfrm>
            <a:off x="1782763" y="4297363"/>
            <a:ext cx="1154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repressed</a:t>
            </a:r>
          </a:p>
        </p:txBody>
      </p:sp>
      <p:sp>
        <p:nvSpPr>
          <p:cNvPr id="21530" name="AutoShape 25"/>
          <p:cNvSpPr>
            <a:spLocks noChangeArrowheads="1"/>
          </p:cNvSpPr>
          <p:nvPr/>
        </p:nvSpPr>
        <p:spPr bwMode="auto">
          <a:xfrm>
            <a:off x="1660525" y="4292600"/>
            <a:ext cx="50800" cy="3476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AutoShape 26"/>
          <p:cNvSpPr>
            <a:spLocks noChangeArrowheads="1"/>
          </p:cNvSpPr>
          <p:nvPr/>
        </p:nvSpPr>
        <p:spPr bwMode="auto">
          <a:xfrm>
            <a:off x="1009650" y="4292600"/>
            <a:ext cx="50800" cy="3476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AutoShape 27"/>
          <p:cNvSpPr>
            <a:spLocks noChangeArrowheads="1"/>
          </p:cNvSpPr>
          <p:nvPr/>
        </p:nvSpPr>
        <p:spPr bwMode="auto">
          <a:xfrm>
            <a:off x="4487863" y="4292600"/>
            <a:ext cx="50800" cy="3476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AutoShape 28"/>
          <p:cNvSpPr>
            <a:spLocks noChangeArrowheads="1"/>
          </p:cNvSpPr>
          <p:nvPr/>
        </p:nvSpPr>
        <p:spPr bwMode="auto">
          <a:xfrm>
            <a:off x="4589463" y="4292600"/>
            <a:ext cx="50800" cy="3476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AutoShape 29"/>
          <p:cNvSpPr>
            <a:spLocks noChangeArrowheads="1"/>
          </p:cNvSpPr>
          <p:nvPr/>
        </p:nvSpPr>
        <p:spPr bwMode="auto">
          <a:xfrm>
            <a:off x="7485063" y="4292600"/>
            <a:ext cx="50800" cy="3476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AutoShape 30"/>
          <p:cNvSpPr>
            <a:spLocks noChangeArrowheads="1"/>
          </p:cNvSpPr>
          <p:nvPr/>
        </p:nvSpPr>
        <p:spPr bwMode="auto">
          <a:xfrm>
            <a:off x="7578725" y="4292600"/>
            <a:ext cx="50800" cy="3476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Text Box 31"/>
          <p:cNvSpPr txBox="1">
            <a:spLocks noChangeArrowheads="1"/>
          </p:cNvSpPr>
          <p:nvPr/>
        </p:nvSpPr>
        <p:spPr bwMode="auto">
          <a:xfrm>
            <a:off x="4746625" y="4297363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expressed</a:t>
            </a:r>
          </a:p>
        </p:txBody>
      </p:sp>
      <p:sp>
        <p:nvSpPr>
          <p:cNvPr id="21537" name="Text Box 32"/>
          <p:cNvSpPr txBox="1">
            <a:spLocks noChangeArrowheads="1"/>
          </p:cNvSpPr>
          <p:nvPr/>
        </p:nvSpPr>
        <p:spPr bwMode="auto">
          <a:xfrm>
            <a:off x="7667625" y="429895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expressed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DE867AF-BD3C-431B-A9C3-20D3F4AEC6D5}" type="slidenum">
              <a:rPr lang="en-US"/>
              <a:pPr/>
              <a:t>7</a:t>
            </a:fld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355600"/>
            <a:ext cx="8077200" cy="16002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Arial" charset="0"/>
              </a:rPr>
              <a:t>Pairing and inter-chromosomal interactions occur in most eukaryotes, including humans.</a:t>
            </a:r>
          </a:p>
          <a:p>
            <a:pPr algn="l" eaLnBrk="1" hangingPunct="1"/>
            <a:endParaRPr lang="en-US" smtClean="0">
              <a:latin typeface="Arial" charset="0"/>
            </a:endParaRPr>
          </a:p>
          <a:p>
            <a:pPr algn="l" eaLnBrk="1" hangingPunct="1"/>
            <a:r>
              <a:rPr lang="en-US" smtClean="0">
                <a:latin typeface="Arial" charset="0"/>
              </a:rPr>
              <a:t>There are few known proteins that directly mediate pairing of homologous sequences.</a:t>
            </a:r>
          </a:p>
          <a:p>
            <a:pPr algn="l" eaLnBrk="1" hangingPunct="1"/>
            <a:endParaRPr lang="en-US" smtClean="0">
              <a:latin typeface="Arial" charset="0"/>
            </a:endParaRPr>
          </a:p>
          <a:p>
            <a:pPr algn="l" eaLnBrk="1" hangingPunct="1"/>
            <a:r>
              <a:rPr lang="en-US" smtClean="0">
                <a:latin typeface="Arial" charset="0"/>
              </a:rPr>
              <a:t>There are no known proteins/mechanisms that promote unpairing.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7CE2541B-D659-4D3C-8117-462DF5DE295A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-76200" y="49213"/>
            <a:ext cx="93265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Our story begins with </a:t>
            </a:r>
            <a:r>
              <a:rPr lang="en-US" sz="2400" u="sng" dirty="0">
                <a:solidFill>
                  <a:schemeClr val="tx2"/>
                </a:solidFill>
              </a:rPr>
              <a:t>Nurse Cell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polytene</a:t>
            </a:r>
            <a:r>
              <a:rPr lang="en-US" sz="2400" dirty="0">
                <a:solidFill>
                  <a:schemeClr val="tx2"/>
                </a:solidFill>
              </a:rPr>
              <a:t> chromosome.</a:t>
            </a:r>
            <a:endParaRPr lang="en-US" sz="2800" b="0" u="sng" dirty="0">
              <a:solidFill>
                <a:schemeClr val="tx2"/>
              </a:solidFill>
            </a:endParaRPr>
          </a:p>
          <a:p>
            <a:r>
              <a:rPr lang="en-US" sz="2800" b="0" u="sng" dirty="0">
                <a:solidFill>
                  <a:schemeClr val="tx2"/>
                </a:solidFill>
              </a:rPr>
              <a:t>	</a:t>
            </a:r>
            <a:r>
              <a:rPr lang="en-US" sz="2800" b="0" dirty="0">
                <a:solidFill>
                  <a:schemeClr val="tx2"/>
                </a:solidFill>
              </a:rPr>
              <a:t>*</a:t>
            </a:r>
            <a:r>
              <a:rPr lang="en-US" sz="2800" b="0" dirty="0" err="1">
                <a:solidFill>
                  <a:schemeClr val="tx2"/>
                </a:solidFill>
              </a:rPr>
              <a:t>Germline</a:t>
            </a:r>
            <a:r>
              <a:rPr lang="en-US" sz="2800" b="0" dirty="0">
                <a:solidFill>
                  <a:schemeClr val="tx2"/>
                </a:solidFill>
              </a:rPr>
              <a:t> cells in the ovary.</a:t>
            </a:r>
            <a:endParaRPr lang="en-US" sz="2800" b="0" u="sng" dirty="0">
              <a:solidFill>
                <a:schemeClr val="tx2"/>
              </a:solidFill>
            </a:endParaRPr>
          </a:p>
          <a:p>
            <a:r>
              <a:rPr lang="en-US" sz="2800" b="0" u="sng" dirty="0">
                <a:solidFill>
                  <a:schemeClr val="tx2"/>
                </a:solidFill>
              </a:rPr>
              <a:t>	</a:t>
            </a:r>
            <a:r>
              <a:rPr lang="en-US" sz="2800" b="0" dirty="0">
                <a:solidFill>
                  <a:schemeClr val="tx2"/>
                </a:solidFill>
              </a:rPr>
              <a:t>*Many copies of each chromosome in one nucleus.</a:t>
            </a:r>
          </a:p>
          <a:p>
            <a:r>
              <a:rPr lang="en-US" sz="2800" b="0" dirty="0">
                <a:solidFill>
                  <a:schemeClr val="tx2"/>
                </a:solidFill>
              </a:rPr>
              <a:t>	*All sister </a:t>
            </a:r>
            <a:r>
              <a:rPr lang="en-US" sz="2800" b="0" dirty="0" err="1">
                <a:solidFill>
                  <a:schemeClr val="tx2"/>
                </a:solidFill>
              </a:rPr>
              <a:t>chromatids</a:t>
            </a:r>
            <a:r>
              <a:rPr lang="en-US" sz="2800" b="0" dirty="0">
                <a:solidFill>
                  <a:schemeClr val="tx2"/>
                </a:solidFill>
              </a:rPr>
              <a:t> and </a:t>
            </a:r>
            <a:r>
              <a:rPr lang="en-US" sz="2800" b="0" dirty="0" err="1">
                <a:solidFill>
                  <a:schemeClr val="tx2"/>
                </a:solidFill>
              </a:rPr>
              <a:t>homologs</a:t>
            </a:r>
            <a:r>
              <a:rPr lang="en-US" sz="2800" b="0" dirty="0">
                <a:solidFill>
                  <a:schemeClr val="tx2"/>
                </a:solidFill>
              </a:rPr>
              <a:t> are paired in a</a:t>
            </a:r>
          </a:p>
          <a:p>
            <a:r>
              <a:rPr lang="en-US" sz="2800" b="0" dirty="0">
                <a:solidFill>
                  <a:schemeClr val="tx2"/>
                </a:solidFill>
              </a:rPr>
              <a:t>		homology dependent manner and then </a:t>
            </a:r>
            <a:r>
              <a:rPr lang="en-US" sz="2800" b="0" dirty="0" err="1">
                <a:solidFill>
                  <a:schemeClr val="tx2"/>
                </a:solidFill>
              </a:rPr>
              <a:t>unpair</a:t>
            </a:r>
            <a:r>
              <a:rPr lang="en-US" sz="2800" b="0" dirty="0">
                <a:solidFill>
                  <a:schemeClr val="tx2"/>
                </a:solidFill>
              </a:rPr>
              <a:t>.</a:t>
            </a:r>
            <a:endParaRPr lang="en-US" sz="2800" b="0" u="sng" dirty="0">
              <a:solidFill>
                <a:schemeClr val="tx2"/>
              </a:solidFill>
            </a:endParaRPr>
          </a:p>
        </p:txBody>
      </p:sp>
      <p:pic>
        <p:nvPicPr>
          <p:cNvPr id="23556" name="Picture 8" descr="polytene model intro.eps.jpg                                   000E5B5BBosco 3     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59050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Media Placeholder 26626">
            <a:hlinkClick r:id="" action="ppaction://media"/>
          </p:cNvPr>
          <p:cNvPicPr>
            <a:picLocks noGrp="1" noChangeAspect="1" noChangeArrowheads="1"/>
          </p:cNvPicPr>
          <p:nvPr>
            <p:ph type="media" sz="half" idx="1"/>
            <a:quickTime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2443163"/>
            <a:ext cx="4572000" cy="3851275"/>
          </a:xfrm>
        </p:spPr>
      </p:pic>
      <p:pic>
        <p:nvPicPr>
          <p:cNvPr id="26628" name="Text Placeholder 26627">
            <a:hlinkClick r:id="" action="ppaction://media"/>
          </p:cNvPr>
          <p:cNvPicPr>
            <a:picLocks noGrp="1" noChangeAspect="1" noChangeArrowheads="1"/>
          </p:cNvPicPr>
          <p:nvPr>
            <p:ph type="body" sz="half" idx="2"/>
            <a:quickTime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471738"/>
            <a:ext cx="4419600" cy="3822700"/>
          </a:xfrm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803900" y="1827213"/>
            <a:ext cx="2046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0" i="1"/>
              <a:t>Cap-H2</a:t>
            </a:r>
            <a:r>
              <a:rPr lang="en-US" sz="3600" b="0" i="1" baseline="30000"/>
              <a:t>-/-</a:t>
            </a:r>
            <a:endParaRPr lang="en-US" sz="3600" b="0" i="1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249363" y="1827213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0" i="1"/>
              <a:t>wild type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212725" y="215900"/>
            <a:ext cx="90140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Mutations in the </a:t>
            </a:r>
            <a:r>
              <a:rPr lang="en-US" sz="2400" dirty="0" err="1"/>
              <a:t>condensin</a:t>
            </a:r>
            <a:r>
              <a:rPr lang="en-US" sz="2400" dirty="0"/>
              <a:t> II complex subunit </a:t>
            </a:r>
            <a:r>
              <a:rPr lang="en-US" sz="2400" u="sng" dirty="0"/>
              <a:t>Cap-H2</a:t>
            </a:r>
            <a:r>
              <a:rPr lang="en-US" sz="2400" dirty="0"/>
              <a:t> fail to</a:t>
            </a:r>
          </a:p>
          <a:p>
            <a:r>
              <a:rPr lang="en-US" sz="2400" dirty="0" err="1"/>
              <a:t>unpair</a:t>
            </a:r>
            <a:r>
              <a:rPr lang="en-US" sz="2400" dirty="0"/>
              <a:t> ovarian nurse </a:t>
            </a:r>
            <a:r>
              <a:rPr lang="en-US" sz="2400" dirty="0" err="1"/>
              <a:t>polytene</a:t>
            </a:r>
            <a:r>
              <a:rPr lang="en-US" sz="2400" dirty="0"/>
              <a:t> chromosomes.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19055</TotalTime>
  <Words>378</Words>
  <Application>Microsoft PowerPoint</Application>
  <PresentationFormat>On-screen Show (4:3)</PresentationFormat>
  <Paragraphs>148</Paragraphs>
  <Slides>19</Slides>
  <Notes>12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Image</vt:lpstr>
      <vt:lpstr>FISH Probe Analysis of Polytene Chromosome Separation</vt:lpstr>
      <vt:lpstr>Slide 2</vt:lpstr>
      <vt:lpstr>Slide 3</vt:lpstr>
      <vt:lpstr>Two big-picture questions: 1. What are the molecular machines that regulate changes in genome organization and chromosome structure?  2. How does chromosome architecture impinge on local  gene regulation? 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 you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condensin subunit CapH2 ensures faithful separation of male meiotic chromosomes</dc:title>
  <dc:creator>Tom Hartl</dc:creator>
  <cp:lastModifiedBy>Kayla</cp:lastModifiedBy>
  <cp:revision>577</cp:revision>
  <dcterms:created xsi:type="dcterms:W3CDTF">2006-03-15T21:34:44Z</dcterms:created>
  <dcterms:modified xsi:type="dcterms:W3CDTF">2009-04-10T01:30:51Z</dcterms:modified>
</cp:coreProperties>
</file>